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media/image16.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4.svg" ContentType="image/svg+xml"/>
  <Override PartName="/ppt/media/image56.svg" ContentType="image/svg+xml"/>
  <Override PartName="/ppt/media/image58.svg" ContentType="image/svg+xml"/>
  <Override PartName="/ppt/media/image60.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1.svg" ContentType="image/svg+xml"/>
  <Override PartName="/ppt/media/image73.svg" ContentType="image/svg+xml"/>
  <Override PartName="/ppt/media/image7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3"/>
  </p:notesMasterIdLst>
  <p:sldIdLst>
    <p:sldId id="256" r:id="rId2"/>
    <p:sldId id="257" r:id="rId3"/>
    <p:sldId id="286" r:id="rId4"/>
    <p:sldId id="259" r:id="rId5"/>
    <p:sldId id="260" r:id="rId6"/>
    <p:sldId id="4861"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4862" r:id="rId47"/>
    <p:sldId id="281" r:id="rId28"/>
    <p:sldId id="282" r:id="rId29"/>
    <p:sldId id="283" r:id="rId30"/>
    <p:sldId id="284" r:id="rId31"/>
    <p:sldId id="285" r:id="rId32"/>
  </p:sldIdLst>
  <p:sldSz cx="14630400" cy="8229600"/>
  <p:notesSz cx="8229600" cy="14630400"/>
  <p:embeddedFontLst>
    <p:embeddedFont>
      <p:font typeface="Inter" panose="02000503000000020004" pitchFamily="2" charset="0"/>
      <p:regular r:id="rId34"/>
    </p:embeddedFont>
    <p:embeddedFont>
      <p:font typeface="Open Sans" panose="020B0606030504020204" pitchFamily="34" charset="0"/>
      <p:regular r:id="rId35"/>
      <p:bold r:id="rId36"/>
      <p:italic r:id="rId37"/>
      <p:boldItalic r:id="rId38"/>
    </p:embeddedFont>
    <p:embeddedFont>
      <p:font typeface="Raleway Light" pitchFamily="2" charset="77"/>
      <p:regular r:id="rId39"/>
      <p:italic r:id="rId40"/>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918594-50CC-9240-8570-D6B18FAE1E1B}" v="4" dt="2026-03-16T16:05:42.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10"/>
  </p:normalViewPr>
  <p:slideViewPr>
    <p:cSldViewPr snapToGrid="0" snapToObjects="1">
      <p:cViewPr varScale="1">
        <p:scale>
          <a:sx n="87" d="100"/>
          <a:sy n="87" d="100"/>
        </p:scale>
        <p:origin x="208" y="5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8.xml"/><Relationship Id="rId29" Type="http://schemas.openxmlformats.org/officeDocument/2006/relationships/slide" Target="slides/slide29.xml"/><Relationship Id="rId30" Type="http://schemas.openxmlformats.org/officeDocument/2006/relationships/slide" Target="slides/slide30.xml"/><Relationship Id="rId31" Type="http://schemas.openxmlformats.org/officeDocument/2006/relationships/slide" Target="slides/slide31.xml"/><Relationship Id="rId32" Type="http://schemas.openxmlformats.org/officeDocument/2006/relationships/slide" Target="slides/slide32.xml"/><Relationship Id="rId33" Type="http://schemas.openxmlformats.org/officeDocument/2006/relationships/notesMaster" Target="notesMasters/notesMaster1.xml"/><Relationship Id="rId34" Type="http://schemas.openxmlformats.org/officeDocument/2006/relationships/font" Target="fonts/font1.fntdata"/><Relationship Id="rId35" Type="http://schemas.openxmlformats.org/officeDocument/2006/relationships/font" Target="fonts/font2.fntdata"/><Relationship Id="rId36" Type="http://schemas.openxmlformats.org/officeDocument/2006/relationships/font" Target="fonts/font3.fntdata"/><Relationship Id="rId37" Type="http://schemas.openxmlformats.org/officeDocument/2006/relationships/font" Target="fonts/font4.fntdata"/><Relationship Id="rId38" Type="http://schemas.openxmlformats.org/officeDocument/2006/relationships/font" Target="fonts/font5.fntdata"/><Relationship Id="rId39" Type="http://schemas.openxmlformats.org/officeDocument/2006/relationships/font" Target="fonts/font6.fntdata"/><Relationship Id="rId40" Type="http://schemas.openxmlformats.org/officeDocument/2006/relationships/font" Target="fonts/font7.fntdata"/><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 Id="rId45" Type="http://schemas.microsoft.com/office/2016/11/relationships/changesInfo" Target="changesInfos/changesInfo1.xml"/><Relationship Id="rId46" Type="http://schemas.microsoft.com/office/2015/10/relationships/revisionInfo" Target="revisionInfo.xml"/><Relationship Id="rId47"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cal Mariany" userId="49581e9f-e7da-4337-9c3c-77911ec51eb1" providerId="ADAL" clId="{2523A186-740E-5D5E-807B-DDC8C75A8DE3}"/>
    <pc:docChg chg="modSld">
      <pc:chgData name="Pascal Mariany" userId="49581e9f-e7da-4337-9c3c-77911ec51eb1" providerId="ADAL" clId="{2523A186-740E-5D5E-807B-DDC8C75A8DE3}" dt="2026-03-16T16:05:41.531" v="1"/>
      <pc:docMkLst>
        <pc:docMk/>
      </pc:docMkLst>
      <pc:sldChg chg="modSp">
        <pc:chgData name="Pascal Mariany" userId="49581e9f-e7da-4337-9c3c-77911ec51eb1" providerId="ADAL" clId="{2523A186-740E-5D5E-807B-DDC8C75A8DE3}" dt="2026-03-16T16:05:41.531" v="1"/>
        <pc:sldMkLst>
          <pc:docMk/>
          <pc:sldMk cId="0" sldId="281"/>
        </pc:sldMkLst>
        <pc:spChg chg="mod">
          <ac:chgData name="Pascal Mariany" userId="49581e9f-e7da-4337-9c3c-77911ec51eb1" providerId="ADAL" clId="{2523A186-740E-5D5E-807B-DDC8C75A8DE3}" dt="2026-03-16T16:05:22.602" v="0"/>
          <ac:spMkLst>
            <pc:docMk/>
            <pc:sldMk cId="0" sldId="281"/>
            <ac:spMk id="4" creationId="{00000000-0000-0000-0000-000000000000}"/>
          </ac:spMkLst>
        </pc:spChg>
        <pc:spChg chg="mod">
          <ac:chgData name="Pascal Mariany" userId="49581e9f-e7da-4337-9c3c-77911ec51eb1" providerId="ADAL" clId="{2523A186-740E-5D5E-807B-DDC8C75A8DE3}" dt="2026-03-16T16:05:41.531" v="1"/>
          <ac:spMkLst>
            <pc:docMk/>
            <pc:sldMk cId="0" sldId="281"/>
            <ac:spMk id="10" creationId="{00000000-0000-0000-0000-000000000000}"/>
          </ac:spMkLst>
        </pc:spChg>
      </pc:sldChg>
    </pc:docChg>
  </pc:docChgLst>
  <pc:docChgLst>
    <pc:chgData name="Pascal Mariany" userId="49581e9f-e7da-4337-9c3c-77911ec51eb1" providerId="ADAL" clId="{BC936D72-1F8F-5F20-A817-2B5D83144DDC}"/>
    <pc:docChg chg="custSel addSld delSld modSld modMainMaster">
      <pc:chgData name="Pascal Mariany" userId="49581e9f-e7da-4337-9c3c-77911ec51eb1" providerId="ADAL" clId="{BC936D72-1F8F-5F20-A817-2B5D83144DDC}" dt="2026-03-12T08:44:58.096" v="18" actId="20577"/>
      <pc:docMkLst>
        <pc:docMk/>
      </pc:docMkLst>
      <pc:sldChg chg="modTransition">
        <pc:chgData name="Pascal Mariany" userId="49581e9f-e7da-4337-9c3c-77911ec51eb1" providerId="ADAL" clId="{BC936D72-1F8F-5F20-A817-2B5D83144DDC}" dt="2026-03-10T10:21:56.287" v="9"/>
        <pc:sldMkLst>
          <pc:docMk/>
          <pc:sldMk cId="0" sldId="256"/>
        </pc:sldMkLst>
      </pc:sldChg>
      <pc:sldChg chg="modTransition">
        <pc:chgData name="Pascal Mariany" userId="49581e9f-e7da-4337-9c3c-77911ec51eb1" providerId="ADAL" clId="{BC936D72-1F8F-5F20-A817-2B5D83144DDC}" dt="2026-03-10T10:21:50.250" v="8"/>
        <pc:sldMkLst>
          <pc:docMk/>
          <pc:sldMk cId="0" sldId="257"/>
        </pc:sldMkLst>
      </pc:sldChg>
      <pc:sldChg chg="addSp delSp modSp mod modTransition">
        <pc:chgData name="Pascal Mariany" userId="49581e9f-e7da-4337-9c3c-77911ec51eb1" providerId="ADAL" clId="{BC936D72-1F8F-5F20-A817-2B5D83144DDC}" dt="2026-03-10T10:21:50.250" v="8"/>
        <pc:sldMkLst>
          <pc:docMk/>
          <pc:sldMk cId="0" sldId="259"/>
        </pc:sldMkLst>
        <pc:spChg chg="mod">
          <ac:chgData name="Pascal Mariany" userId="49581e9f-e7da-4337-9c3c-77911ec51eb1" providerId="ADAL" clId="{BC936D72-1F8F-5F20-A817-2B5D83144DDC}" dt="2026-03-10T10:21:25.515" v="1" actId="255"/>
          <ac:spMkLst>
            <pc:docMk/>
            <pc:sldMk cId="0" sldId="259"/>
            <ac:spMk id="5" creationId="{00000000-0000-0000-0000-000000000000}"/>
          </ac:spMkLst>
        </pc:spChg>
      </pc:sldChg>
      <pc:sldChg chg="modTransition">
        <pc:chgData name="Pascal Mariany" userId="49581e9f-e7da-4337-9c3c-77911ec51eb1" providerId="ADAL" clId="{BC936D72-1F8F-5F20-A817-2B5D83144DDC}" dt="2026-03-10T10:21:50.250" v="8"/>
        <pc:sldMkLst>
          <pc:docMk/>
          <pc:sldMk cId="0" sldId="260"/>
        </pc:sldMkLst>
      </pc:sldChg>
      <pc:sldChg chg="modTransition">
        <pc:chgData name="Pascal Mariany" userId="49581e9f-e7da-4337-9c3c-77911ec51eb1" providerId="ADAL" clId="{BC936D72-1F8F-5F20-A817-2B5D83144DDC}" dt="2026-03-10T10:21:50.250" v="8"/>
        <pc:sldMkLst>
          <pc:docMk/>
          <pc:sldMk cId="0" sldId="261"/>
        </pc:sldMkLst>
      </pc:sldChg>
      <pc:sldChg chg="modTransition">
        <pc:chgData name="Pascal Mariany" userId="49581e9f-e7da-4337-9c3c-77911ec51eb1" providerId="ADAL" clId="{BC936D72-1F8F-5F20-A817-2B5D83144DDC}" dt="2026-03-10T10:21:50.250" v="8"/>
        <pc:sldMkLst>
          <pc:docMk/>
          <pc:sldMk cId="0" sldId="262"/>
        </pc:sldMkLst>
      </pc:sldChg>
      <pc:sldChg chg="modTransition">
        <pc:chgData name="Pascal Mariany" userId="49581e9f-e7da-4337-9c3c-77911ec51eb1" providerId="ADAL" clId="{BC936D72-1F8F-5F20-A817-2B5D83144DDC}" dt="2026-03-10T10:21:50.250" v="8"/>
        <pc:sldMkLst>
          <pc:docMk/>
          <pc:sldMk cId="0" sldId="263"/>
        </pc:sldMkLst>
      </pc:sldChg>
      <pc:sldChg chg="modTransition">
        <pc:chgData name="Pascal Mariany" userId="49581e9f-e7da-4337-9c3c-77911ec51eb1" providerId="ADAL" clId="{BC936D72-1F8F-5F20-A817-2B5D83144DDC}" dt="2026-03-10T10:21:50.250" v="8"/>
        <pc:sldMkLst>
          <pc:docMk/>
          <pc:sldMk cId="0" sldId="264"/>
        </pc:sldMkLst>
      </pc:sldChg>
      <pc:sldChg chg="modTransition">
        <pc:chgData name="Pascal Mariany" userId="49581e9f-e7da-4337-9c3c-77911ec51eb1" providerId="ADAL" clId="{BC936D72-1F8F-5F20-A817-2B5D83144DDC}" dt="2026-03-10T10:21:50.250" v="8"/>
        <pc:sldMkLst>
          <pc:docMk/>
          <pc:sldMk cId="0" sldId="265"/>
        </pc:sldMkLst>
      </pc:sldChg>
      <pc:sldChg chg="modTransition">
        <pc:chgData name="Pascal Mariany" userId="49581e9f-e7da-4337-9c3c-77911ec51eb1" providerId="ADAL" clId="{BC936D72-1F8F-5F20-A817-2B5D83144DDC}" dt="2026-03-10T10:21:50.250" v="8"/>
        <pc:sldMkLst>
          <pc:docMk/>
          <pc:sldMk cId="0" sldId="266"/>
        </pc:sldMkLst>
      </pc:sldChg>
      <pc:sldChg chg="modTransition">
        <pc:chgData name="Pascal Mariany" userId="49581e9f-e7da-4337-9c3c-77911ec51eb1" providerId="ADAL" clId="{BC936D72-1F8F-5F20-A817-2B5D83144DDC}" dt="2026-03-10T10:21:50.250" v="8"/>
        <pc:sldMkLst>
          <pc:docMk/>
          <pc:sldMk cId="0" sldId="267"/>
        </pc:sldMkLst>
      </pc:sldChg>
      <pc:sldChg chg="modTransition">
        <pc:chgData name="Pascal Mariany" userId="49581e9f-e7da-4337-9c3c-77911ec51eb1" providerId="ADAL" clId="{BC936D72-1F8F-5F20-A817-2B5D83144DDC}" dt="2026-03-10T10:21:50.250" v="8"/>
        <pc:sldMkLst>
          <pc:docMk/>
          <pc:sldMk cId="0" sldId="268"/>
        </pc:sldMkLst>
      </pc:sldChg>
      <pc:sldChg chg="modSp mod modTransition">
        <pc:chgData name="Pascal Mariany" userId="49581e9f-e7da-4337-9c3c-77911ec51eb1" providerId="ADAL" clId="{BC936D72-1F8F-5F20-A817-2B5D83144DDC}" dt="2026-03-12T08:44:58.096" v="18" actId="20577"/>
        <pc:sldMkLst>
          <pc:docMk/>
          <pc:sldMk cId="0" sldId="269"/>
        </pc:sldMkLst>
        <pc:spChg chg="mod">
          <ac:chgData name="Pascal Mariany" userId="49581e9f-e7da-4337-9c3c-77911ec51eb1" providerId="ADAL" clId="{BC936D72-1F8F-5F20-A817-2B5D83144DDC}" dt="2026-03-12T08:44:56.162" v="17" actId="20577"/>
          <ac:spMkLst>
            <pc:docMk/>
            <pc:sldMk cId="0" sldId="269"/>
            <ac:spMk id="8" creationId="{00000000-0000-0000-0000-000000000000}"/>
          </ac:spMkLst>
        </pc:spChg>
        <pc:spChg chg="mod">
          <ac:chgData name="Pascal Mariany" userId="49581e9f-e7da-4337-9c3c-77911ec51eb1" providerId="ADAL" clId="{BC936D72-1F8F-5F20-A817-2B5D83144DDC}" dt="2026-03-12T08:44:58.096" v="18" actId="20577"/>
          <ac:spMkLst>
            <pc:docMk/>
            <pc:sldMk cId="0" sldId="269"/>
            <ac:spMk id="11" creationId="{00000000-0000-0000-0000-000000000000}"/>
          </ac:spMkLst>
        </pc:spChg>
      </pc:sldChg>
      <pc:sldChg chg="modTransition">
        <pc:chgData name="Pascal Mariany" userId="49581e9f-e7da-4337-9c3c-77911ec51eb1" providerId="ADAL" clId="{BC936D72-1F8F-5F20-A817-2B5D83144DDC}" dt="2026-03-10T10:21:50.250" v="8"/>
        <pc:sldMkLst>
          <pc:docMk/>
          <pc:sldMk cId="0" sldId="270"/>
        </pc:sldMkLst>
      </pc:sldChg>
      <pc:sldChg chg="modTransition">
        <pc:chgData name="Pascal Mariany" userId="49581e9f-e7da-4337-9c3c-77911ec51eb1" providerId="ADAL" clId="{BC936D72-1F8F-5F20-A817-2B5D83144DDC}" dt="2026-03-10T10:21:50.250" v="8"/>
        <pc:sldMkLst>
          <pc:docMk/>
          <pc:sldMk cId="0" sldId="271"/>
        </pc:sldMkLst>
      </pc:sldChg>
      <pc:sldChg chg="modTransition">
        <pc:chgData name="Pascal Mariany" userId="49581e9f-e7da-4337-9c3c-77911ec51eb1" providerId="ADAL" clId="{BC936D72-1F8F-5F20-A817-2B5D83144DDC}" dt="2026-03-10T10:21:50.250" v="8"/>
        <pc:sldMkLst>
          <pc:docMk/>
          <pc:sldMk cId="0" sldId="272"/>
        </pc:sldMkLst>
      </pc:sldChg>
      <pc:sldChg chg="modTransition">
        <pc:chgData name="Pascal Mariany" userId="49581e9f-e7da-4337-9c3c-77911ec51eb1" providerId="ADAL" clId="{BC936D72-1F8F-5F20-A817-2B5D83144DDC}" dt="2026-03-10T10:21:50.250" v="8"/>
        <pc:sldMkLst>
          <pc:docMk/>
          <pc:sldMk cId="0" sldId="273"/>
        </pc:sldMkLst>
      </pc:sldChg>
      <pc:sldChg chg="modTransition">
        <pc:chgData name="Pascal Mariany" userId="49581e9f-e7da-4337-9c3c-77911ec51eb1" providerId="ADAL" clId="{BC936D72-1F8F-5F20-A817-2B5D83144DDC}" dt="2026-03-10T10:21:50.250" v="8"/>
        <pc:sldMkLst>
          <pc:docMk/>
          <pc:sldMk cId="0" sldId="274"/>
        </pc:sldMkLst>
      </pc:sldChg>
      <pc:sldChg chg="modTransition">
        <pc:chgData name="Pascal Mariany" userId="49581e9f-e7da-4337-9c3c-77911ec51eb1" providerId="ADAL" clId="{BC936D72-1F8F-5F20-A817-2B5D83144DDC}" dt="2026-03-10T10:21:50.250" v="8"/>
        <pc:sldMkLst>
          <pc:docMk/>
          <pc:sldMk cId="0" sldId="275"/>
        </pc:sldMkLst>
      </pc:sldChg>
      <pc:sldChg chg="modTransition">
        <pc:chgData name="Pascal Mariany" userId="49581e9f-e7da-4337-9c3c-77911ec51eb1" providerId="ADAL" clId="{BC936D72-1F8F-5F20-A817-2B5D83144DDC}" dt="2026-03-10T10:21:50.250" v="8"/>
        <pc:sldMkLst>
          <pc:docMk/>
          <pc:sldMk cId="0" sldId="276"/>
        </pc:sldMkLst>
      </pc:sldChg>
      <pc:sldChg chg="modTransition">
        <pc:chgData name="Pascal Mariany" userId="49581e9f-e7da-4337-9c3c-77911ec51eb1" providerId="ADAL" clId="{BC936D72-1F8F-5F20-A817-2B5D83144DDC}" dt="2026-03-10T10:21:50.250" v="8"/>
        <pc:sldMkLst>
          <pc:docMk/>
          <pc:sldMk cId="0" sldId="277"/>
        </pc:sldMkLst>
      </pc:sldChg>
      <pc:sldChg chg="modTransition">
        <pc:chgData name="Pascal Mariany" userId="49581e9f-e7da-4337-9c3c-77911ec51eb1" providerId="ADAL" clId="{BC936D72-1F8F-5F20-A817-2B5D83144DDC}" dt="2026-03-10T10:21:50.250" v="8"/>
        <pc:sldMkLst>
          <pc:docMk/>
          <pc:sldMk cId="0" sldId="278"/>
        </pc:sldMkLst>
      </pc:sldChg>
      <pc:sldChg chg="modTransition">
        <pc:chgData name="Pascal Mariany" userId="49581e9f-e7da-4337-9c3c-77911ec51eb1" providerId="ADAL" clId="{BC936D72-1F8F-5F20-A817-2B5D83144DDC}" dt="2026-03-10T10:21:50.250" v="8"/>
        <pc:sldMkLst>
          <pc:docMk/>
          <pc:sldMk cId="0" sldId="279"/>
        </pc:sldMkLst>
      </pc:sldChg>
      <pc:sldChg chg="modTransition">
        <pc:chgData name="Pascal Mariany" userId="49581e9f-e7da-4337-9c3c-77911ec51eb1" providerId="ADAL" clId="{BC936D72-1F8F-5F20-A817-2B5D83144DDC}" dt="2026-03-10T10:21:50.250" v="8"/>
        <pc:sldMkLst>
          <pc:docMk/>
          <pc:sldMk cId="0" sldId="280"/>
        </pc:sldMkLst>
      </pc:sldChg>
      <pc:sldChg chg="modTransition">
        <pc:chgData name="Pascal Mariany" userId="49581e9f-e7da-4337-9c3c-77911ec51eb1" providerId="ADAL" clId="{BC936D72-1F8F-5F20-A817-2B5D83144DDC}" dt="2026-03-10T10:21:50.250" v="8"/>
        <pc:sldMkLst>
          <pc:docMk/>
          <pc:sldMk cId="0" sldId="281"/>
        </pc:sldMkLst>
      </pc:sldChg>
      <pc:sldChg chg="modTransition">
        <pc:chgData name="Pascal Mariany" userId="49581e9f-e7da-4337-9c3c-77911ec51eb1" providerId="ADAL" clId="{BC936D72-1F8F-5F20-A817-2B5D83144DDC}" dt="2026-03-10T10:21:50.250" v="8"/>
        <pc:sldMkLst>
          <pc:docMk/>
          <pc:sldMk cId="0" sldId="282"/>
        </pc:sldMkLst>
      </pc:sldChg>
      <pc:sldChg chg="modTransition">
        <pc:chgData name="Pascal Mariany" userId="49581e9f-e7da-4337-9c3c-77911ec51eb1" providerId="ADAL" clId="{BC936D72-1F8F-5F20-A817-2B5D83144DDC}" dt="2026-03-10T10:21:50.250" v="8"/>
        <pc:sldMkLst>
          <pc:docMk/>
          <pc:sldMk cId="0" sldId="283"/>
        </pc:sldMkLst>
      </pc:sldChg>
      <pc:sldChg chg="modTransition">
        <pc:chgData name="Pascal Mariany" userId="49581e9f-e7da-4337-9c3c-77911ec51eb1" providerId="ADAL" clId="{BC936D72-1F8F-5F20-A817-2B5D83144DDC}" dt="2026-03-10T10:21:50.250" v="8"/>
        <pc:sldMkLst>
          <pc:docMk/>
          <pc:sldMk cId="0" sldId="284"/>
        </pc:sldMkLst>
      </pc:sldChg>
      <pc:sldChg chg="modTransition">
        <pc:chgData name="Pascal Mariany" userId="49581e9f-e7da-4337-9c3c-77911ec51eb1" providerId="ADAL" clId="{BC936D72-1F8F-5F20-A817-2B5D83144DDC}" dt="2026-03-10T10:22:08.780" v="10"/>
        <pc:sldMkLst>
          <pc:docMk/>
          <pc:sldMk cId="0" sldId="285"/>
        </pc:sldMkLst>
      </pc:sldChg>
      <pc:sldChg chg="add modTransition">
        <pc:chgData name="Pascal Mariany" userId="49581e9f-e7da-4337-9c3c-77911ec51eb1" providerId="ADAL" clId="{BC936D72-1F8F-5F20-A817-2B5D83144DDC}" dt="2026-03-10T11:43:04.870" v="11"/>
        <pc:sldMkLst>
          <pc:docMk/>
          <pc:sldMk cId="2455866195" sldId="286"/>
        </pc:sldMkLst>
      </pc:sldChg>
      <pc:sldChg chg="delSp modSp add mod">
        <pc:chgData name="Pascal Mariany" userId="49581e9f-e7da-4337-9c3c-77911ec51eb1" providerId="ADAL" clId="{BC936D72-1F8F-5F20-A817-2B5D83144DDC}" dt="2026-03-10T11:46:30.359" v="15" actId="1076"/>
        <pc:sldMkLst>
          <pc:docMk/>
          <pc:sldMk cId="1074396451" sldId="4861"/>
        </pc:sldMkLst>
        <pc:picChg chg="mod">
          <ac:chgData name="Pascal Mariany" userId="49581e9f-e7da-4337-9c3c-77911ec51eb1" providerId="ADAL" clId="{BC936D72-1F8F-5F20-A817-2B5D83144DDC}" dt="2026-03-10T11:46:30.359" v="15" actId="1076"/>
          <ac:picMkLst>
            <pc:docMk/>
            <pc:sldMk cId="1074396451" sldId="4861"/>
            <ac:picMk id="7" creationId="{B61C0AEA-232A-237E-A5BF-1B7ABB9406A9}"/>
          </ac:picMkLst>
        </pc:picChg>
        <pc:picChg chg="mod">
          <ac:chgData name="Pascal Mariany" userId="49581e9f-e7da-4337-9c3c-77911ec51eb1" providerId="ADAL" clId="{BC936D72-1F8F-5F20-A817-2B5D83144DDC}" dt="2026-03-10T11:46:30.359" v="15" actId="1076"/>
          <ac:picMkLst>
            <pc:docMk/>
            <pc:sldMk cId="1074396451" sldId="4861"/>
            <ac:picMk id="9" creationId="{F5D0E05F-408A-9FE1-FAE5-CC8F7AD6F73E}"/>
          </ac:picMkLst>
        </pc:picChg>
      </pc:sldChg>
      <pc:sldMasterChg chg="modTransition modSldLayout">
        <pc:chgData name="Pascal Mariany" userId="49581e9f-e7da-4337-9c3c-77911ec51eb1" providerId="ADAL" clId="{BC936D72-1F8F-5F20-A817-2B5D83144DDC}" dt="2026-03-10T10:21:50.250" v="8"/>
        <pc:sldMasterMkLst>
          <pc:docMk/>
          <pc:sldMasterMk cId="0" sldId="2147483648"/>
        </pc:sldMasterMkLst>
        <pc:sldLayoutChg chg="modTransition">
          <pc:chgData name="Pascal Mariany" userId="49581e9f-e7da-4337-9c3c-77911ec51eb1" providerId="ADAL" clId="{BC936D72-1F8F-5F20-A817-2B5D83144DDC}" dt="2026-03-10T10:21:50.250" v="8"/>
          <pc:sldLayoutMkLst>
            <pc:docMk/>
            <pc:sldMasterMk cId="0" sldId="2147483648"/>
            <pc:sldLayoutMk cId="0" sldId="2147483649"/>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0"/>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1"/>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2"/>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3"/>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4"/>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5"/>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6"/>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7"/>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8"/>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59"/>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0"/>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1"/>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2"/>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3"/>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4"/>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5"/>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6"/>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7"/>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8"/>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69"/>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0"/>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1"/>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2"/>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3"/>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4"/>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5"/>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6"/>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7"/>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8"/>
          </pc:sldLayoutMkLst>
        </pc:sldLayoutChg>
        <pc:sldLayoutChg chg="modTransition">
          <pc:chgData name="Pascal Mariany" userId="49581e9f-e7da-4337-9c3c-77911ec51eb1" providerId="ADAL" clId="{BC936D72-1F8F-5F20-A817-2B5D83144DDC}" dt="2026-03-10T10:21:50.250" v="8"/>
          <pc:sldLayoutMkLst>
            <pc:docMk/>
            <pc:sldMasterMk cId="0" sldId="2147483648"/>
            <pc:sldLayoutMk cId="0" sldId="214748367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335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Acht AI Companions voor de examencommissie, gebouwd in EduGPT op demo.edugpt.nl (eigenaar demo@edugpt.nl, te vinden via AI Companions / My Agents). Deelnemers krijgen tijdens de training inloggegevens en kiezen een companion die past bij hun eigen casus. Benadruk de gouden ontwerpregel: de companion adviseert, structureert en stelt vragen, de commissie beslist.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transition>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AFAFA"/>
          </a:solidFill>
          <a:ln/>
        </p:spPr>
        <p:txBody>
          <a:bodyPr/>
          <a:lstStyle/>
          <a:p>
            <a:endParaRPr lang="nl-NL"/>
          </a:p>
        </p:txBody>
      </p:sp>
      <p:sp>
        <p:nvSpPr>
          <p:cNvPr id="3" name="Shape 1"/>
          <p:cNvSpPr/>
          <p:nvPr/>
        </p:nvSpPr>
        <p:spPr>
          <a:xfrm>
            <a:off x="0" y="0"/>
            <a:ext cx="14630400" cy="8229600"/>
          </a:xfrm>
          <a:prstGeom prst="rect">
            <a:avLst/>
          </a:prstGeom>
          <a:solidFill>
            <a:srgbClr val="FFFFFF"/>
          </a:solidFill>
          <a:ln/>
        </p:spPr>
        <p:txBody>
          <a:bodyPr/>
          <a:lstStyle/>
          <a:p>
            <a:endParaRPr lang="nl-NL"/>
          </a:p>
        </p:txBody>
      </p:sp>
    </p:spTree>
  </p:cSld>
  <p:clrMapOvr>
    <a:masterClrMapping/>
  </p:clrMapOvr>
  <p:transition>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 name="Picture Placeholder 23">
            <a:extLst>
              <a:ext uri="{FF2B5EF4-FFF2-40B4-BE49-F238E27FC236}">
                <a16:creationId xmlns:a16="http://schemas.microsoft.com/office/drawing/2014/main" id="{29D27ACF-527D-AF6A-13ED-7919F9D56163}"/>
              </a:ext>
            </a:extLst>
          </p:cNvPr>
          <p:cNvSpPr>
            <a:spLocks noGrp="1"/>
          </p:cNvSpPr>
          <p:nvPr>
            <p:ph type="pic" sz="quarter" idx="11"/>
          </p:nvPr>
        </p:nvSpPr>
        <p:spPr>
          <a:xfrm>
            <a:off x="7508915" y="1098758"/>
            <a:ext cx="6045288" cy="6032087"/>
          </a:xfrm>
          <a:custGeom>
            <a:avLst/>
            <a:gdLst>
              <a:gd name="connsiteX0" fmla="*/ 379170 w 2856253"/>
              <a:gd name="connsiteY0" fmla="*/ 0 h 2850758"/>
              <a:gd name="connsiteX1" fmla="*/ 2477082 w 2856253"/>
              <a:gd name="connsiteY1" fmla="*/ 0 h 2850758"/>
              <a:gd name="connsiteX2" fmla="*/ 2856253 w 2856253"/>
              <a:gd name="connsiteY2" fmla="*/ 378607 h 2850758"/>
              <a:gd name="connsiteX3" fmla="*/ 2856253 w 2856253"/>
              <a:gd name="connsiteY3" fmla="*/ 2473397 h 2850758"/>
              <a:gd name="connsiteX4" fmla="*/ 2477082 w 2856253"/>
              <a:gd name="connsiteY4" fmla="*/ 2850758 h 2850758"/>
              <a:gd name="connsiteX5" fmla="*/ 379170 w 2856253"/>
              <a:gd name="connsiteY5" fmla="*/ 2850758 h 2850758"/>
              <a:gd name="connsiteX6" fmla="*/ 0 w 2856253"/>
              <a:gd name="connsiteY6" fmla="*/ 2473397 h 2850758"/>
              <a:gd name="connsiteX7" fmla="*/ 0 w 2856253"/>
              <a:gd name="connsiteY7" fmla="*/ 378607 h 2850758"/>
              <a:gd name="connsiteX8" fmla="*/ 379170 w 2856253"/>
              <a:gd name="connsiteY8" fmla="*/ 0 h 285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6253" h="2850758">
                <a:moveTo>
                  <a:pt x="379170" y="0"/>
                </a:moveTo>
                <a:lnTo>
                  <a:pt x="2477082" y="0"/>
                </a:lnTo>
                <a:cubicBezTo>
                  <a:pt x="2686624" y="0"/>
                  <a:pt x="2856253" y="169377"/>
                  <a:pt x="2856253" y="378607"/>
                </a:cubicBezTo>
                <a:lnTo>
                  <a:pt x="2856253" y="2473397"/>
                </a:lnTo>
                <a:cubicBezTo>
                  <a:pt x="2856253" y="2682627"/>
                  <a:pt x="2686624" y="2850758"/>
                  <a:pt x="2477082" y="2850758"/>
                </a:cubicBezTo>
                <a:lnTo>
                  <a:pt x="379170" y="2850758"/>
                </a:lnTo>
                <a:cubicBezTo>
                  <a:pt x="170876" y="2850758"/>
                  <a:pt x="0" y="2682627"/>
                  <a:pt x="0" y="2473397"/>
                </a:cubicBezTo>
                <a:lnTo>
                  <a:pt x="0" y="378607"/>
                </a:lnTo>
                <a:cubicBezTo>
                  <a:pt x="0" y="169377"/>
                  <a:pt x="170876" y="0"/>
                  <a:pt x="379170" y="0"/>
                </a:cubicBezTo>
                <a:close/>
              </a:path>
            </a:pathLst>
          </a:custGeom>
          <a:solidFill>
            <a:schemeClr val="bg1">
              <a:lumMod val="95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nchor="ctr">
            <a:noAutofit/>
          </a:bodyPr>
          <a:lstStyle>
            <a:lvl1pPr marL="0" indent="0" algn="ctr">
              <a:buNone/>
              <a:defRPr sz="1440" b="0" i="0">
                <a:latin typeface="Raleway Light" panose="020B0403030101060003" pitchFamily="34" charset="77"/>
              </a:defRPr>
            </a:lvl1pPr>
          </a:lstStyle>
          <a:p>
            <a:endParaRPr lang="en-US" dirty="0"/>
          </a:p>
        </p:txBody>
      </p:sp>
    </p:spTree>
    <p:extLst>
      <p:ext uri="{BB962C8B-B14F-4D97-AF65-F5344CB8AC3E}">
        <p14:creationId xmlns:p14="http://schemas.microsoft.com/office/powerpoint/2010/main" val="348780376"/>
      </p:ext>
    </p:extLst>
  </p:cSld>
  <p:clrMapOvr>
    <a:masterClrMapping/>
  </p:clrMapOvr>
  <p:transition>
    <p:push dir="u"/>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push dir="u"/>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hyperlink" Target="https://downloads.onderwijsorakel.nl/examencommissie-ai" TargetMode="External"/><Relationship Id="rId5" Type="http://schemas.openxmlformats.org/officeDocument/2006/relationships/hyperlink" Target="https://onderwijsorakel.nl/wp-content/uploads/2026/03/AI-Governance-en-AI-Companions-AI-Goodiebag.zip" TargetMode="External"/><Relationship Id="rId6" Type="http://schemas.openxmlformats.org/officeDocument/2006/relationships/image" Target="../media/image8.png"/><Relationship Id="rId7" Type="http://schemas.openxmlformats.org/officeDocument/2006/relationships/image" Target="../media/image8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32.xml"/><Relationship Id="rId4" Type="http://schemas.openxmlformats.org/officeDocument/2006/relationships/image" Target="../media/image10.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16.svg"/><Relationship Id="rId5"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svg"/><Relationship Id="rId6" Type="http://schemas.openxmlformats.org/officeDocument/2006/relationships/image" Target="../media/image26.png"/><Relationship Id="rId7" Type="http://schemas.openxmlformats.org/officeDocument/2006/relationships/image" Target="../media/image27.svg"/><Relationship Id="rId8" Type="http://schemas.openxmlformats.org/officeDocument/2006/relationships/image" Target="../media/image28.png"/><Relationship Id="rId9" Type="http://schemas.openxmlformats.org/officeDocument/2006/relationships/image" Target="../media/image29.svg"/><Relationship Id="rId10" Type="http://schemas.openxmlformats.org/officeDocument/2006/relationships/image" Target="../media/image30.png"/><Relationship Id="rId11" Type="http://schemas.openxmlformats.org/officeDocument/2006/relationships/image" Target="../media/image31.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33.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35.svg"/><Relationship Id="rId5" Type="http://schemas.openxmlformats.org/officeDocument/2006/relationships/image" Target="../media/image36.png"/><Relationship Id="rId6" Type="http://schemas.openxmlformats.org/officeDocument/2006/relationships/image" Target="../media/image37.svg"/><Relationship Id="rId7" Type="http://schemas.openxmlformats.org/officeDocument/2006/relationships/image" Target="../media/image38.png"/><Relationship Id="rId8" Type="http://schemas.openxmlformats.org/officeDocument/2006/relationships/image" Target="../media/image39.svg"/><Relationship Id="rId9" Type="http://schemas.openxmlformats.org/officeDocument/2006/relationships/image" Target="../media/image40.png"/><Relationship Id="rId10" Type="http://schemas.openxmlformats.org/officeDocument/2006/relationships/image" Target="../media/image41.svg"/><Relationship Id="rId11" Type="http://schemas.openxmlformats.org/officeDocument/2006/relationships/image" Target="../media/image42.png"/><Relationship Id="rId12" Type="http://schemas.openxmlformats.org/officeDocument/2006/relationships/image" Target="../media/image43.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44.png"/><Relationship Id="rId4" Type="http://schemas.openxmlformats.org/officeDocument/2006/relationships/image" Target="../media/image45.svg"/><Relationship Id="rId5" Type="http://schemas.openxmlformats.org/officeDocument/2006/relationships/image" Target="../media/image46.png"/><Relationship Id="rId6" Type="http://schemas.openxmlformats.org/officeDocument/2006/relationships/image" Target="../media/image47.svg"/><Relationship Id="rId7" Type="http://schemas.openxmlformats.org/officeDocument/2006/relationships/image" Target="../media/image48.png"/><Relationship Id="rId8" Type="http://schemas.openxmlformats.org/officeDocument/2006/relationships/image" Target="../media/image49.svg"/><Relationship Id="rId9" Type="http://schemas.openxmlformats.org/officeDocument/2006/relationships/image" Target="../media/image50.png"/><Relationship Id="rId10" Type="http://schemas.openxmlformats.org/officeDocument/2006/relationships/image" Target="../media/image51.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svg"/><Relationship Id="rId6" Type="http://schemas.openxmlformats.org/officeDocument/2006/relationships/image" Target="../media/image55.png"/><Relationship Id="rId7" Type="http://schemas.openxmlformats.org/officeDocument/2006/relationships/image" Target="../media/image56.svg"/><Relationship Id="rId8" Type="http://schemas.openxmlformats.org/officeDocument/2006/relationships/image" Target="../media/image57.png"/><Relationship Id="rId9" Type="http://schemas.openxmlformats.org/officeDocument/2006/relationships/image" Target="../media/image58.svg"/><Relationship Id="rId10" Type="http://schemas.openxmlformats.org/officeDocument/2006/relationships/image" Target="../media/image59.png"/><Relationship Id="rId11" Type="http://schemas.openxmlformats.org/officeDocument/2006/relationships/image" Target="../media/image60.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6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image" Target="../media/image62.png"/><Relationship Id="rId4" Type="http://schemas.openxmlformats.org/officeDocument/2006/relationships/image" Target="../media/image63.svg"/><Relationship Id="rId5" Type="http://schemas.openxmlformats.org/officeDocument/2006/relationships/image" Target="../media/image64.png"/><Relationship Id="rId6" Type="http://schemas.openxmlformats.org/officeDocument/2006/relationships/image" Target="../media/image65.svg"/><Relationship Id="rId7" Type="http://schemas.openxmlformats.org/officeDocument/2006/relationships/image" Target="../media/image66.png"/><Relationship Id="rId8" Type="http://schemas.openxmlformats.org/officeDocument/2006/relationships/image" Target="../media/image67.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68.png"/><Relationship Id="rId4" Type="http://schemas.openxmlformats.org/officeDocument/2006/relationships/image" Target="../media/image69.svg"/><Relationship Id="rId5" Type="http://schemas.openxmlformats.org/officeDocument/2006/relationships/image" Target="../media/image70.png"/><Relationship Id="rId6" Type="http://schemas.openxmlformats.org/officeDocument/2006/relationships/image" Target="../media/image71.svg"/><Relationship Id="rId7" Type="http://schemas.openxmlformats.org/officeDocument/2006/relationships/image" Target="../media/image72.png"/><Relationship Id="rId8" Type="http://schemas.openxmlformats.org/officeDocument/2006/relationships/image" Target="../media/image73.svg"/><Relationship Id="rId9" Type="http://schemas.openxmlformats.org/officeDocument/2006/relationships/image" Target="../media/image74.png"/><Relationship Id="rId10" Type="http://schemas.openxmlformats.org/officeDocument/2006/relationships/image" Target="../media/image75.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85.png"/><Relationship Id="rId8" Type="http://schemas.openxmlformats.org/officeDocument/2006/relationships/image" Target="../media/image86.png"/><Relationship Id="rId9" Type="http://schemas.openxmlformats.org/officeDocument/2006/relationships/image" Target="../media/image87.png"/><Relationship Id="rId10" Type="http://schemas.openxmlformats.org/officeDocument/2006/relationships/notesSlide" Target="../notesSlides/notesSlide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 Id="rId3" Type="http://schemas.openxmlformats.org/officeDocument/2006/relationships/image" Target="../media/image7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 Id="rId3" Type="http://schemas.openxmlformats.org/officeDocument/2006/relationships/image" Target="../media/image7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78.png"/><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075015"/>
            <a:ext cx="6659285"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Training Examencommissie</a:t>
            </a:r>
            <a:endParaRPr lang="en-US" sz="3900" dirty="0"/>
          </a:p>
        </p:txBody>
      </p:sp>
      <p:sp>
        <p:nvSpPr>
          <p:cNvPr id="4" name="Text 1"/>
          <p:cNvSpPr/>
          <p:nvPr/>
        </p:nvSpPr>
        <p:spPr>
          <a:xfrm>
            <a:off x="793790" y="1992749"/>
            <a:ext cx="7556421" cy="1711642"/>
          </a:xfrm>
          <a:prstGeom prst="rect">
            <a:avLst/>
          </a:prstGeom>
          <a:noFill/>
          <a:ln/>
        </p:spPr>
        <p:txBody>
          <a:bodyPr wrap="square" lIns="0" tIns="0" rIns="0" bIns="0" rtlCol="0" anchor="t"/>
          <a:lstStyle/>
          <a:p>
            <a:pPr marL="0" indent="0" algn="l">
              <a:lnSpc>
                <a:spcPts val="6700"/>
              </a:lnSpc>
              <a:buNone/>
            </a:pPr>
            <a:r>
              <a:rPr lang="en-US" sz="5350" b="1" dirty="0">
                <a:solidFill>
                  <a:srgbClr val="000000"/>
                </a:solidFill>
                <a:latin typeface="Inter Bold" pitchFamily="34" charset="0"/>
                <a:ea typeface="Inter Bold" pitchFamily="34" charset="-122"/>
                <a:cs typeface="Inter Bold" pitchFamily="34" charset="-120"/>
              </a:rPr>
              <a:t>AI, Governance en AI Companions</a:t>
            </a:r>
            <a:endParaRPr lang="en-US" sz="5350" dirty="0"/>
          </a:p>
        </p:txBody>
      </p:sp>
      <p:sp>
        <p:nvSpPr>
          <p:cNvPr id="5" name="Text 2"/>
          <p:cNvSpPr/>
          <p:nvPr/>
        </p:nvSpPr>
        <p:spPr>
          <a:xfrm>
            <a:off x="793790" y="4002048"/>
            <a:ext cx="7556421"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Een praktische gids voor examencommissies</a:t>
            </a:r>
            <a:endParaRPr lang="en-US" sz="1550" dirty="0"/>
          </a:p>
        </p:txBody>
      </p:sp>
      <p:pic>
        <p:nvPicPr>
          <p:cNvPr id="6" name="Image 1" descr="preencoded.png"/>
          <p:cNvPicPr>
            <a:picLocks noChangeAspect="1"/>
          </p:cNvPicPr>
          <p:nvPr/>
        </p:nvPicPr>
        <p:blipFill>
          <a:blip r:embed="rId4"/>
          <a:stretch>
            <a:fillRect/>
          </a:stretch>
        </p:blipFill>
        <p:spPr>
          <a:xfrm>
            <a:off x="793790" y="4766072"/>
            <a:ext cx="1847612" cy="2165152"/>
          </a:xfrm>
          <a:prstGeom prst="rect">
            <a:avLst/>
          </a:prstGeom>
        </p:spPr>
      </p:pic>
      <p:sp>
        <p:nvSpPr>
          <p:cNvPr id="7" name="Text 3"/>
          <p:cNvSpPr/>
          <p:nvPr/>
        </p:nvSpPr>
        <p:spPr>
          <a:xfrm>
            <a:off x="3133130" y="4721423"/>
            <a:ext cx="5224582" cy="317540"/>
          </a:xfrm>
          <a:prstGeom prst="rect">
            <a:avLst/>
          </a:prstGeom>
          <a:noFill/>
          <a:ln/>
        </p:spPr>
        <p:txBody>
          <a:bodyPr wrap="none" lIns="0" tIns="0" rIns="0" bIns="0" rtlCol="0" anchor="t"/>
          <a:lstStyle/>
          <a:p>
            <a:pPr marL="0" indent="0" algn="l">
              <a:lnSpc>
                <a:spcPts val="2500"/>
              </a:lnSpc>
              <a:buNone/>
            </a:pPr>
            <a:endParaRPr lang="en-US" sz="1550" dirty="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391483"/>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Pascal Mariany</a:t>
            </a:r>
            <a:endParaRPr lang="en-US" sz="3900" dirty="0"/>
          </a:p>
        </p:txBody>
      </p:sp>
      <p:sp>
        <p:nvSpPr>
          <p:cNvPr id="4" name="Text 1"/>
          <p:cNvSpPr/>
          <p:nvPr/>
        </p:nvSpPr>
        <p:spPr>
          <a:xfrm>
            <a:off x="6280190" y="209085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AI Guru</a:t>
            </a:r>
            <a:endParaRPr lang="en-US" sz="1950" dirty="0"/>
          </a:p>
        </p:txBody>
      </p:sp>
      <p:sp>
        <p:nvSpPr>
          <p:cNvPr id="5" name="Text 2"/>
          <p:cNvSpPr/>
          <p:nvPr/>
        </p:nvSpPr>
        <p:spPr>
          <a:xfrm>
            <a:off x="6280190" y="2698671"/>
            <a:ext cx="7556421"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CEO en Co-founder CivAI | Co-creator van EduGPT, GovGPT &amp; OrgGPT</a:t>
            </a:r>
            <a:endParaRPr lang="en-US" sz="1550" dirty="0"/>
          </a:p>
        </p:txBody>
      </p:sp>
      <p:sp>
        <p:nvSpPr>
          <p:cNvPr id="6" name="Text 3"/>
          <p:cNvSpPr/>
          <p:nvPr/>
        </p:nvSpPr>
        <p:spPr>
          <a:xfrm>
            <a:off x="6280190" y="3239452"/>
            <a:ext cx="7556421"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AI-driven Education Innovator &amp; Senior Lecturer</a:t>
            </a:r>
            <a:endParaRPr lang="en-US" sz="1550" dirty="0"/>
          </a:p>
        </p:txBody>
      </p:sp>
      <p:sp>
        <p:nvSpPr>
          <p:cNvPr id="7" name="Text 4"/>
          <p:cNvSpPr/>
          <p:nvPr/>
        </p:nvSpPr>
        <p:spPr>
          <a:xfrm>
            <a:off x="6280190" y="3780234"/>
            <a:ext cx="7556421" cy="64269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Focus op Humane &amp; Europese AI-Ecosystemen. Verbindt Mens, Technologie en Toekomstbestendig Leren </a:t>
            </a:r>
            <a:r>
              <a:rPr lang="en-US" sz="1550" dirty="0">
                <a:solidFill>
                  <a:srgbClr val="000000"/>
                </a:solidFill>
                <a:latin typeface="Inter" pitchFamily="34" charset="0"/>
                <a:ea typeface="Inter" pitchFamily="34" charset="-122"/>
                <a:cs typeface="Inter" pitchFamily="34" charset="-120"/>
              </a:rPr>
              <a:t>🇪🇺</a:t>
            </a:r>
            <a:endParaRPr lang="en-US" sz="1550" dirty="0"/>
          </a:p>
        </p:txBody>
      </p:sp>
      <p:pic>
        <p:nvPicPr>
          <p:cNvPr id="8" name="Image 1" descr="preencoded.png"/>
          <p:cNvPicPr>
            <a:picLocks noChangeAspect="1"/>
          </p:cNvPicPr>
          <p:nvPr/>
        </p:nvPicPr>
        <p:blipFill>
          <a:blip r:embed="rId4"/>
          <a:stretch>
            <a:fillRect/>
          </a:stretch>
        </p:blipFill>
        <p:spPr>
          <a:xfrm>
            <a:off x="6280190" y="4646176"/>
            <a:ext cx="7556421" cy="1651159"/>
          </a:xfrm>
          <a:prstGeom prst="rect">
            <a:avLst/>
          </a:prstGeom>
        </p:spPr>
      </p:pic>
      <p:sp>
        <p:nvSpPr>
          <p:cNvPr id="9" name="Text 5"/>
          <p:cNvSpPr/>
          <p:nvPr/>
        </p:nvSpPr>
        <p:spPr>
          <a:xfrm>
            <a:off x="6280190" y="6520577"/>
            <a:ext cx="7556421" cy="317540"/>
          </a:xfrm>
          <a:prstGeom prst="rect">
            <a:avLst/>
          </a:prstGeom>
          <a:noFill/>
          <a:ln/>
        </p:spPr>
        <p:txBody>
          <a:bodyPr wrap="none" lIns="0" tIns="0" rIns="0" bIns="0" rtlCol="0" anchor="t"/>
          <a:lstStyle/>
          <a:p>
            <a:pPr marL="0" indent="0" algn="l">
              <a:lnSpc>
                <a:spcPts val="2500"/>
              </a:lnSpc>
              <a:buNone/>
            </a:pPr>
            <a:endParaRPr lang="en-US" sz="1550" dirty="0"/>
          </a:p>
        </p:txBody>
      </p:sp>
    </p:spTree>
  </p:cSld>
  <p:clrMapOvr>
    <a:masterClrMapping/>
  </p:clrMapOvr>
  <p:transition>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7C78F296-EF0A-4980-7E95-CAE6AC0E65DF}"/>
              </a:ext>
            </a:extLst>
          </p:cNvPr>
          <p:cNvPicPr>
            <a:picLocks noChangeAspect="1"/>
          </p:cNvPicPr>
          <p:nvPr/>
        </p:nvPicPr>
        <p:blipFill>
          <a:blip r:embed="rId2"/>
          <a:stretch>
            <a:fillRect/>
          </a:stretch>
        </p:blipFill>
        <p:spPr>
          <a:xfrm>
            <a:off x="0" y="0"/>
            <a:ext cx="4114800" cy="8229600"/>
          </a:xfrm>
          <a:prstGeom prst="rect">
            <a:avLst/>
          </a:prstGeom>
        </p:spPr>
      </p:pic>
      <p:sp>
        <p:nvSpPr>
          <p:cNvPr id="4" name="Tekstvak 3">
            <a:extLst>
              <a:ext uri="{FF2B5EF4-FFF2-40B4-BE49-F238E27FC236}">
                <a16:creationId xmlns:a16="http://schemas.microsoft.com/office/drawing/2014/main" id="{F9676B08-830F-1E0C-3BA5-3E6C95C1D8D2}"/>
              </a:ext>
            </a:extLst>
          </p:cNvPr>
          <p:cNvSpPr txBox="1"/>
          <p:nvPr/>
        </p:nvSpPr>
        <p:spPr>
          <a:xfrm>
            <a:off x="4585447" y="641046"/>
            <a:ext cx="9547411" cy="2862322"/>
          </a:xfrm>
          <a:prstGeom prst="rect">
            <a:avLst/>
          </a:prstGeom>
          <a:noFill/>
        </p:spPr>
        <p:txBody>
          <a:bodyPr wrap="square">
            <a:spAutoFit/>
          </a:bodyPr>
          <a:lstStyle/>
          <a:p>
            <a:r>
              <a:rPr lang="nl-NL" b="0" i="0" dirty="0">
                <a:solidFill>
                  <a:srgbClr val="111111"/>
                </a:solidFill>
                <a:effectLst/>
                <a:latin typeface="Open Sans" panose="020B0606030504020204" pitchFamily="34" charset="0"/>
              </a:rPr>
              <a:t>AI raakt inmiddels alles. Ons onderwijs, ons werk, onze manier van denken. De echte vraag is dus niet óf AI onderdeel wordt van ons leven, maar hoe wij de regie houden. Ook thuis!</a:t>
            </a:r>
            <a:br>
              <a:rPr lang="nl-NL" dirty="0"/>
            </a:br>
            <a:br>
              <a:rPr lang="nl-NL" dirty="0"/>
            </a:br>
            <a:r>
              <a:rPr lang="nl-NL" b="0" i="0" dirty="0">
                <a:solidFill>
                  <a:srgbClr val="111111"/>
                </a:solidFill>
                <a:effectLst/>
                <a:latin typeface="Open Sans" panose="020B0606030504020204" pitchFamily="34" charset="0"/>
              </a:rPr>
              <a:t>In het boek verken ik onder meer:</a:t>
            </a:r>
            <a:br>
              <a:rPr lang="nl-NL" b="0" i="0" dirty="0">
                <a:solidFill>
                  <a:srgbClr val="111111"/>
                </a:solidFill>
                <a:effectLst/>
                <a:latin typeface="Open Sans" panose="020B0606030504020204" pitchFamily="34" charset="0"/>
              </a:rPr>
            </a:br>
            <a:endParaRPr lang="nl-NL" dirty="0">
              <a:solidFill>
                <a:srgbClr val="111111"/>
              </a:solidFill>
              <a:latin typeface="Open Sans" panose="020B0606030504020204" pitchFamily="34" charset="0"/>
            </a:endParaRPr>
          </a:p>
          <a:p>
            <a:pPr marL="285750" indent="-285750">
              <a:buFont typeface="Arial" panose="020B0604020202020204" pitchFamily="34" charset="0"/>
              <a:buChar char="•"/>
            </a:pPr>
            <a:r>
              <a:rPr lang="nl-NL" b="0" i="0" dirty="0">
                <a:solidFill>
                  <a:srgbClr val="111111"/>
                </a:solidFill>
                <a:effectLst/>
                <a:latin typeface="Open Sans" panose="020B0606030504020204" pitchFamily="34" charset="0"/>
              </a:rPr>
              <a:t>waarom AI in de kern een pedagogisch vraagstuk is</a:t>
            </a:r>
          </a:p>
          <a:p>
            <a:pPr marL="285750" indent="-285750">
              <a:buFont typeface="Arial" panose="020B0604020202020204" pitchFamily="34" charset="0"/>
              <a:buChar char="•"/>
            </a:pPr>
            <a:r>
              <a:rPr lang="nl-NL" b="0" i="0" dirty="0">
                <a:solidFill>
                  <a:srgbClr val="111111"/>
                </a:solidFill>
                <a:effectLst/>
                <a:latin typeface="Open Sans" panose="020B0606030504020204" pitchFamily="34" charset="0"/>
              </a:rPr>
              <a:t>hoe we kritisch denken en menselijke oordeelsvorming kunnen versterken</a:t>
            </a:r>
          </a:p>
          <a:p>
            <a:pPr marL="285750" indent="-285750">
              <a:buFont typeface="Arial" panose="020B0604020202020204" pitchFamily="34" charset="0"/>
              <a:buChar char="•"/>
            </a:pPr>
            <a:r>
              <a:rPr lang="nl-NL" b="0" i="0" dirty="0">
                <a:solidFill>
                  <a:srgbClr val="111111"/>
                </a:solidFill>
                <a:effectLst/>
                <a:latin typeface="Open Sans" panose="020B0606030504020204" pitchFamily="34" charset="0"/>
              </a:rPr>
              <a:t>wat digitale soevereiniteit betekent voor onderwijs en publieke waarden</a:t>
            </a:r>
          </a:p>
          <a:p>
            <a:pPr marL="285750" indent="-285750">
              <a:buFont typeface="Arial" panose="020B0604020202020204" pitchFamily="34" charset="0"/>
              <a:buChar char="•"/>
            </a:pPr>
            <a:r>
              <a:rPr lang="nl-NL" b="0" i="0" dirty="0">
                <a:solidFill>
                  <a:srgbClr val="111111"/>
                </a:solidFill>
                <a:effectLst/>
                <a:latin typeface="Open Sans" panose="020B0606030504020204" pitchFamily="34" charset="0"/>
              </a:rPr>
              <a:t>en hoe AI kan functioneren als compagnon in plaats van vervanger</a:t>
            </a:r>
            <a:endParaRPr lang="nl-NL" dirty="0"/>
          </a:p>
        </p:txBody>
      </p:sp>
      <p:pic>
        <p:nvPicPr>
          <p:cNvPr id="5" name="Afbeelding 4">
            <a:extLst>
              <a:ext uri="{FF2B5EF4-FFF2-40B4-BE49-F238E27FC236}">
                <a16:creationId xmlns:a16="http://schemas.microsoft.com/office/drawing/2014/main" id="{ACA2A85E-5D6B-9D31-7877-964A16D41152}"/>
              </a:ext>
            </a:extLst>
          </p:cNvPr>
          <p:cNvPicPr>
            <a:picLocks noChangeAspect="1"/>
          </p:cNvPicPr>
          <p:nvPr/>
        </p:nvPicPr>
        <p:blipFill>
          <a:blip r:embed="rId3"/>
          <a:stretch>
            <a:fillRect/>
          </a:stretch>
        </p:blipFill>
        <p:spPr>
          <a:xfrm>
            <a:off x="10515600" y="4114800"/>
            <a:ext cx="4114800" cy="4114800"/>
          </a:xfrm>
          <a:prstGeom prst="rect">
            <a:avLst/>
          </a:prstGeom>
        </p:spPr>
      </p:pic>
    </p:spTree>
    <p:extLst>
      <p:ext uri="{BB962C8B-B14F-4D97-AF65-F5344CB8AC3E}">
        <p14:creationId xmlns:p14="http://schemas.microsoft.com/office/powerpoint/2010/main" val="2455866195"/>
      </p:ext>
    </p:extLst>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2788920"/>
            <a:ext cx="11409402"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Download de Examen Commissie AI Goodiebag</a:t>
            </a:r>
            <a:endParaRPr lang="en-US" sz="3900" dirty="0"/>
          </a:p>
        </p:txBody>
      </p:sp>
      <p:sp>
        <p:nvSpPr>
          <p:cNvPr id="4" name="Text 1"/>
          <p:cNvSpPr/>
          <p:nvPr/>
        </p:nvSpPr>
        <p:spPr>
          <a:xfrm>
            <a:off x="793790" y="365760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Ontvang essentiële richtlijnen, praktische templates en innovatieve tools om uw examencommissie effectief te ondersteunen bij de integratie en het toezicht op AI in het onderwijs.</a:t>
            </a:r>
            <a:endParaRPr lang="en-US" sz="1550" dirty="0"/>
          </a:p>
        </p:txBody>
      </p:sp>
      <p:sp>
        <p:nvSpPr>
          <p:cNvPr id="5" name="Text 2"/>
          <p:cNvSpPr/>
          <p:nvPr/>
        </p:nvSpPr>
        <p:spPr>
          <a:xfrm>
            <a:off x="793790" y="4526280"/>
            <a:ext cx="13042821" cy="457200"/>
          </a:xfrm>
          <a:prstGeom prst="rect">
            <a:avLst/>
          </a:prstGeom>
          <a:noFill/>
          <a:ln/>
        </p:spPr>
        <p:txBody>
          <a:bodyPr wrap="none" lIns="0" tIns="0" rIns="0" bIns="0" rtlCol="0" anchor="t"/>
          <a:lstStyle/>
          <a:p>
            <a:pPr marL="0" indent="0" algn="l">
              <a:lnSpc>
                <a:spcPts val="2500"/>
              </a:lnSpc>
              <a:buNone/>
            </a:pPr>
            <a:r>
              <a:rPr lang="en-US" sz="2800" u="sng" dirty="0">
                <a:solidFill>
                  <a:srgbClr val="7A66FF"/>
                </a:solidFill>
                <a:latin typeface="Inter" pitchFamily="34" charset="0"/>
                <a:ea typeface="Inter" pitchFamily="34" charset="-122"/>
                <a:cs typeface="Inter" pitchFamily="34" charset="-120"/>
                <a:hlinkClick r:id="rId4"/>
              </a:rPr>
              <a:t>https://downloads.onderwijsorakel.nl/examencommissie-ai</a:t>
            </a:r>
            <a:endParaRPr lang="en-US" sz="3200" dirty="0"/>
          </a:p>
        </p:txBody>
      </p:sp>
      <p:pic>
        <p:nvPicPr>
          <p:cNvPr id="6" name="Picture 5" descr="qr-downloads.png"/>
          <p:cNvPicPr>
            <a:picLocks noChangeAspect="1"/>
          </p:cNvPicPr>
          <p:nvPr/>
        </p:nvPicPr>
        <p:blipFill>
          <a:blip r:embed="rId7"/>
          <a:stretch>
            <a:fillRect/>
          </a:stretch>
        </p:blipFill>
        <p:spPr>
          <a:xfrm>
            <a:off x="795528" y="5230368"/>
            <a:ext cx="2377440" cy="2377440"/>
          </a:xfrm>
          <a:prstGeom prst="rect">
            <a:avLst/>
          </a:prstGeom>
        </p:spPr>
      </p:pic>
      <p:sp>
        <p:nvSpPr>
          <p:cNvPr id="7" name="TextBox 6"/>
          <p:cNvSpPr txBox="1"/>
          <p:nvPr/>
        </p:nvSpPr>
        <p:spPr>
          <a:xfrm>
            <a:off x="3520440" y="5303520"/>
            <a:ext cx="10332720" cy="365760"/>
          </a:xfrm>
          <a:prstGeom prst="rect">
            <a:avLst/>
          </a:prstGeom>
          <a:noFill/>
        </p:spPr>
        <p:txBody>
          <a:bodyPr wrap="square" lIns="0" rIns="0" tIns="0" bIns="0" anchor="t">
            <a:spAutoFit/>
          </a:bodyPr>
          <a:lstStyle/>
          <a:p>
            <a:pPr algn="l"/>
            <a:r>
              <a:rPr sz="1700" b="1">
                <a:solidFill>
                  <a:srgbClr val="000000"/>
                </a:solidFill>
                <a:latin typeface="Inter"/>
              </a:rPr>
              <a:t>Wat zit er in de download?</a:t>
            </a:r>
          </a:p>
        </p:txBody>
      </p:sp>
      <p:sp>
        <p:nvSpPr>
          <p:cNvPr id="8" name="TextBox 7"/>
          <p:cNvSpPr txBox="1"/>
          <p:nvPr/>
        </p:nvSpPr>
        <p:spPr>
          <a:xfrm>
            <a:off x="3520440" y="5779008"/>
            <a:ext cx="10332720" cy="1828800"/>
          </a:xfrm>
          <a:prstGeom prst="rect">
            <a:avLst/>
          </a:prstGeom>
          <a:noFill/>
        </p:spPr>
        <p:txBody>
          <a:bodyPr wrap="square" lIns="0" rIns="0" tIns="0" bIns="0" anchor="t">
            <a:spAutoFit/>
          </a:bodyPr>
          <a:lstStyle/>
          <a:p>
            <a:pPr algn="l" marL="201168" indent="-201168">
              <a:lnSpc>
                <a:spcPct val="110000"/>
              </a:lnSpc>
              <a:spcAft>
                <a:spcPts val="400"/>
              </a:spcAft>
              <a:buChar char="•"/>
            </a:pPr>
            <a:r>
              <a:rPr sz="1400" b="0">
                <a:solidFill>
                  <a:srgbClr val="272525"/>
                </a:solidFill>
                <a:latin typeface="Inter"/>
              </a:rPr>
              <a:t>De PowerPoint van deze training, ook als PDF</a:t>
            </a:r>
          </a:p>
          <a:p>
            <a:pPr algn="l" marL="201168" indent="-201168">
              <a:lnSpc>
                <a:spcPct val="110000"/>
              </a:lnSpc>
              <a:spcAft>
                <a:spcPts val="400"/>
              </a:spcAft>
              <a:buChar char="•"/>
            </a:pPr>
            <a:r>
              <a:rPr sz="1400" b="0">
                <a:solidFill>
                  <a:srgbClr val="272525"/>
                </a:solidFill>
                <a:latin typeface="Inter"/>
              </a:rPr>
              <a:t>AI-logboek (sjabloon voor studenten)</a:t>
            </a:r>
          </a:p>
          <a:p>
            <a:pPr algn="l" marL="201168" indent="-201168">
              <a:lnSpc>
                <a:spcPct val="110000"/>
              </a:lnSpc>
              <a:spcAft>
                <a:spcPts val="400"/>
              </a:spcAft>
              <a:buChar char="•"/>
            </a:pPr>
            <a:r>
              <a:rPr sz="1400" b="0">
                <a:solidFill>
                  <a:srgbClr val="272525"/>
                </a:solidFill>
                <a:latin typeface="Inter"/>
              </a:rPr>
              <a:t>Rubric met AI-criteria</a:t>
            </a:r>
          </a:p>
          <a:p>
            <a:pPr algn="l" marL="201168" indent="-201168">
              <a:lnSpc>
                <a:spcPct val="110000"/>
              </a:lnSpc>
              <a:spcAft>
                <a:spcPts val="400"/>
              </a:spcAft>
              <a:buChar char="•"/>
            </a:pPr>
            <a:r>
              <a:rPr sz="1400" b="0">
                <a:solidFill>
                  <a:srgbClr val="272525"/>
                </a:solidFill>
                <a:latin typeface="Inter"/>
              </a:rPr>
              <a:t>Voorbeeldprompts: wat mag volgens de AI Act</a:t>
            </a:r>
          </a:p>
        </p:txBody>
      </p:sp>
    </p:spTree>
  </p:cSld>
  <p:clrMapOvr>
    <a:masterClrMapping/>
  </p:clrMapOvr>
  <p:transition>
    <p:push dir="u"/>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43208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AI en examinering: een nieuwe werkelijkheid</a:t>
            </a:r>
            <a:endParaRPr lang="en-US" sz="3900" dirty="0"/>
          </a:p>
        </p:txBody>
      </p:sp>
      <p:sp>
        <p:nvSpPr>
          <p:cNvPr id="4" name="Text 1"/>
          <p:cNvSpPr/>
          <p:nvPr/>
        </p:nvSpPr>
        <p:spPr>
          <a:xfrm>
            <a:off x="6280190" y="2969895"/>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AI is geen toekomstig fenomeen. Het is al volop aanwezig in het onderwijs. Studenten zetten AI dagelijks in voor schrijven, analyseren, samenvatten, programmeren en brainstormen. Dit is de realiteit waarbinnen examencommissies opereren.</a:t>
            </a:r>
            <a:endParaRPr lang="en-US" sz="1550" dirty="0"/>
          </a:p>
        </p:txBody>
      </p:sp>
      <p:sp>
        <p:nvSpPr>
          <p:cNvPr id="5" name="Shape 2"/>
          <p:cNvSpPr/>
          <p:nvPr/>
        </p:nvSpPr>
        <p:spPr>
          <a:xfrm>
            <a:off x="6137315" y="4463296"/>
            <a:ext cx="3821906" cy="2334220"/>
          </a:xfrm>
          <a:prstGeom prst="roundRect">
            <a:avLst>
              <a:gd name="adj" fmla="val 6122"/>
            </a:avLst>
          </a:prstGeom>
          <a:solidFill>
            <a:srgbClr val="BDB3FF"/>
          </a:solidFill>
          <a:ln/>
        </p:spPr>
        <p:txBody>
          <a:bodyPr/>
          <a:lstStyle/>
          <a:p>
            <a:endParaRPr lang="nl-NL"/>
          </a:p>
        </p:txBody>
      </p:sp>
      <p:sp>
        <p:nvSpPr>
          <p:cNvPr id="6" name="Text 3"/>
          <p:cNvSpPr/>
          <p:nvPr/>
        </p:nvSpPr>
        <p:spPr>
          <a:xfrm>
            <a:off x="6335673" y="466165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De verkeerde vraag</a:t>
            </a:r>
            <a:endParaRPr lang="en-US" sz="1950" dirty="0"/>
          </a:p>
        </p:txBody>
      </p:sp>
      <p:sp>
        <p:nvSpPr>
          <p:cNvPr id="7" name="Text 4"/>
          <p:cNvSpPr/>
          <p:nvPr/>
        </p:nvSpPr>
        <p:spPr>
          <a:xfrm>
            <a:off x="6335673" y="5170170"/>
            <a:ext cx="3425190"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"Gebruiken studenten AI?"</a:t>
            </a:r>
            <a:endParaRPr lang="en-US" sz="1550" dirty="0"/>
          </a:p>
        </p:txBody>
      </p:sp>
      <p:sp>
        <p:nvSpPr>
          <p:cNvPr id="8" name="Text 5"/>
          <p:cNvSpPr/>
          <p:nvPr/>
        </p:nvSpPr>
        <p:spPr>
          <a:xfrm>
            <a:off x="10308074" y="466165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De juiste vraag</a:t>
            </a:r>
            <a:endParaRPr lang="en-US" sz="1950" dirty="0"/>
          </a:p>
        </p:txBody>
      </p:sp>
      <p:sp>
        <p:nvSpPr>
          <p:cNvPr id="9" name="Text 6"/>
          <p:cNvSpPr/>
          <p:nvPr/>
        </p:nvSpPr>
        <p:spPr>
          <a:xfrm>
            <a:off x="10308074" y="5170170"/>
            <a:ext cx="3536156"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"Hoe borgen wij de kwaliteit van toetsing in een wereld </a:t>
            </a:r>
            <a:r>
              <a:rPr lang="en-US" sz="1550" b="1" dirty="0">
                <a:solidFill>
                  <a:srgbClr val="272525"/>
                </a:solidFill>
                <a:latin typeface="Inter" pitchFamily="34" charset="0"/>
                <a:ea typeface="Inter" pitchFamily="34" charset="-122"/>
                <a:cs typeface="Inter" pitchFamily="34" charset="-120"/>
              </a:rPr>
              <a:t>mét</a:t>
            </a:r>
            <a:r>
              <a:rPr lang="en-US" sz="1550" dirty="0">
                <a:solidFill>
                  <a:srgbClr val="272525"/>
                </a:solidFill>
                <a:latin typeface="Inter" pitchFamily="34" charset="0"/>
                <a:ea typeface="Inter" pitchFamily="34" charset="-122"/>
                <a:cs typeface="Inter" pitchFamily="34" charset="-120"/>
              </a:rPr>
              <a:t> AI?"</a:t>
            </a:r>
            <a:endParaRPr lang="en-US" sz="1550" dirty="0"/>
          </a:p>
        </p:txBody>
      </p:sp>
      <p:sp>
        <p:nvSpPr>
          <p:cNvPr id="10" name="Text 7"/>
          <p:cNvSpPr/>
          <p:nvPr/>
        </p:nvSpPr>
        <p:spPr>
          <a:xfrm>
            <a:off x="10308074" y="5983843"/>
            <a:ext cx="3536156"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Dit is de centrale uitdaging voor elke examencommissie vandaag de dag.</a:t>
            </a:r>
            <a:endParaRPr lang="en-US" sz="1550" dirty="0"/>
          </a:p>
        </p:txBody>
      </p:sp>
    </p:spTree>
  </p:cSld>
  <p:clrMapOvr>
    <a:masterClrMapping/>
  </p:clrMapOvr>
  <p:transition>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duated guy thanking Chat GPT . 😂">
            <a:hlinkClick r:id="" action="ppaction://media"/>
            <a:extLst>
              <a:ext uri="{FF2B5EF4-FFF2-40B4-BE49-F238E27FC236}">
                <a16:creationId xmlns:a16="http://schemas.microsoft.com/office/drawing/2014/main" id="{B61C0AEA-232A-237E-A5BF-1B7ABB9406A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36133" y="406908"/>
            <a:ext cx="3326130" cy="7120128"/>
          </a:xfrm>
          <a:prstGeom prst="roundRect">
            <a:avLst>
              <a:gd name="adj" fmla="val 5439"/>
            </a:avLst>
          </a:prstGeom>
          <a:ln>
            <a:noFill/>
          </a:ln>
          <a:effectLst>
            <a:innerShdw blurRad="114300" dist="50800">
              <a:srgbClr val="000000">
                <a:alpha val="0"/>
              </a:srgbClr>
            </a:innerShdw>
          </a:effectLst>
        </p:spPr>
      </p:pic>
      <p:pic>
        <p:nvPicPr>
          <p:cNvPr id="9" name="Afbeelding 8">
            <a:extLst>
              <a:ext uri="{FF2B5EF4-FFF2-40B4-BE49-F238E27FC236}">
                <a16:creationId xmlns:a16="http://schemas.microsoft.com/office/drawing/2014/main" id="{F5D0E05F-408A-9FE1-FAE5-CC8F7AD6F73E}"/>
              </a:ext>
            </a:extLst>
          </p:cNvPr>
          <p:cNvPicPr>
            <a:picLocks noChangeAspect="1"/>
          </p:cNvPicPr>
          <p:nvPr/>
        </p:nvPicPr>
        <p:blipFill>
          <a:blip r:embed="rId5"/>
          <a:stretch>
            <a:fillRect/>
          </a:stretch>
        </p:blipFill>
        <p:spPr>
          <a:xfrm>
            <a:off x="5382768" y="0"/>
            <a:ext cx="3864864" cy="7842504"/>
          </a:xfrm>
          <a:prstGeom prst="rect">
            <a:avLst/>
          </a:prstGeom>
        </p:spPr>
      </p:pic>
    </p:spTree>
    <p:extLst>
      <p:ext uri="{BB962C8B-B14F-4D97-AF65-F5344CB8AC3E}">
        <p14:creationId xmlns:p14="http://schemas.microsoft.com/office/powerpoint/2010/main" val="107439645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9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290399"/>
            <a:ext cx="7789902"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De rol van de examencommissie</a:t>
            </a:r>
            <a:endParaRPr lang="en-US" sz="3900" dirty="0"/>
          </a:p>
        </p:txBody>
      </p:sp>
      <p:sp>
        <p:nvSpPr>
          <p:cNvPr id="3" name="Text 1"/>
          <p:cNvSpPr/>
          <p:nvPr/>
        </p:nvSpPr>
        <p:spPr>
          <a:xfrm>
            <a:off x="793790" y="2307312"/>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Examencommissies dragen een zwaarwegende verantwoordelijkheid. AI raakt alle drie de kerntaken direct en fundamenteel.</a:t>
            </a:r>
            <a:endParaRPr lang="en-US" sz="1550" dirty="0"/>
          </a:p>
        </p:txBody>
      </p:sp>
      <p:sp>
        <p:nvSpPr>
          <p:cNvPr id="4" name="Shape 2"/>
          <p:cNvSpPr/>
          <p:nvPr/>
        </p:nvSpPr>
        <p:spPr>
          <a:xfrm>
            <a:off x="793790" y="3145750"/>
            <a:ext cx="4215289" cy="2726888"/>
          </a:xfrm>
          <a:prstGeom prst="roundRect">
            <a:avLst>
              <a:gd name="adj" fmla="val 4024"/>
            </a:avLst>
          </a:prstGeom>
          <a:solidFill>
            <a:srgbClr val="FFFFFF"/>
          </a:solidFill>
          <a:ln/>
        </p:spPr>
        <p:txBody>
          <a:bodyPr/>
          <a:lstStyle/>
          <a:p>
            <a:endParaRPr lang="nl-NL"/>
          </a:p>
        </p:txBody>
      </p:sp>
      <p:sp>
        <p:nvSpPr>
          <p:cNvPr id="5" name="Shape 3"/>
          <p:cNvSpPr/>
          <p:nvPr/>
        </p:nvSpPr>
        <p:spPr>
          <a:xfrm>
            <a:off x="793790" y="3122890"/>
            <a:ext cx="4215289" cy="91440"/>
          </a:xfrm>
          <a:prstGeom prst="roundRect">
            <a:avLst>
              <a:gd name="adj" fmla="val 91163"/>
            </a:avLst>
          </a:prstGeom>
          <a:solidFill>
            <a:srgbClr val="7A66FF"/>
          </a:solidFill>
          <a:ln/>
        </p:spPr>
        <p:txBody>
          <a:bodyPr/>
          <a:lstStyle/>
          <a:p>
            <a:endParaRPr lang="nl-NL"/>
          </a:p>
        </p:txBody>
      </p:sp>
      <p:sp>
        <p:nvSpPr>
          <p:cNvPr id="6" name="Shape 4"/>
          <p:cNvSpPr/>
          <p:nvPr/>
        </p:nvSpPr>
        <p:spPr>
          <a:xfrm>
            <a:off x="2603778" y="2848094"/>
            <a:ext cx="595313" cy="595313"/>
          </a:xfrm>
          <a:prstGeom prst="roundRect">
            <a:avLst>
              <a:gd name="adj" fmla="val 153600"/>
            </a:avLst>
          </a:prstGeom>
          <a:solidFill>
            <a:srgbClr val="7A66FF"/>
          </a:solidFill>
          <a:ln/>
        </p:spPr>
        <p:txBody>
          <a:bodyPr/>
          <a:lstStyle/>
          <a:p>
            <a:endParaRPr lang="nl-NL"/>
          </a:p>
        </p:txBody>
      </p:sp>
      <p:sp>
        <p:nvSpPr>
          <p:cNvPr id="7" name="Text 5"/>
          <p:cNvSpPr/>
          <p:nvPr/>
        </p:nvSpPr>
        <p:spPr>
          <a:xfrm>
            <a:off x="2782372" y="2996922"/>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Inter Bold" pitchFamily="34" charset="0"/>
                <a:ea typeface="Inter Bold" pitchFamily="34" charset="-122"/>
                <a:cs typeface="Inter Bold" pitchFamily="34" charset="-120"/>
              </a:rPr>
              <a:t>1</a:t>
            </a:r>
            <a:endParaRPr lang="en-US" sz="1850" dirty="0"/>
          </a:p>
        </p:txBody>
      </p:sp>
      <p:sp>
        <p:nvSpPr>
          <p:cNvPr id="8" name="Text 6"/>
          <p:cNvSpPr/>
          <p:nvPr/>
        </p:nvSpPr>
        <p:spPr>
          <a:xfrm>
            <a:off x="1015008" y="3641884"/>
            <a:ext cx="3074908"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Borgen van toetskwaliteit</a:t>
            </a:r>
            <a:endParaRPr lang="en-US" sz="1950" dirty="0"/>
          </a:p>
        </p:txBody>
      </p:sp>
      <p:sp>
        <p:nvSpPr>
          <p:cNvPr id="9" name="Text 7"/>
          <p:cNvSpPr/>
          <p:nvPr/>
        </p:nvSpPr>
        <p:spPr>
          <a:xfrm>
            <a:off x="1015008" y="4071104"/>
            <a:ext cx="3772853"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Garanderen dat toetsen valide, betrouwbaar en eerlijk zijn. Ook wanneer studenten AI-tools inzetten.</a:t>
            </a:r>
            <a:endParaRPr lang="en-US" sz="1550" dirty="0"/>
          </a:p>
        </p:txBody>
      </p:sp>
      <p:sp>
        <p:nvSpPr>
          <p:cNvPr id="10" name="Shape 8"/>
          <p:cNvSpPr/>
          <p:nvPr/>
        </p:nvSpPr>
        <p:spPr>
          <a:xfrm>
            <a:off x="5207437" y="3145750"/>
            <a:ext cx="4215408" cy="2726888"/>
          </a:xfrm>
          <a:prstGeom prst="roundRect">
            <a:avLst>
              <a:gd name="adj" fmla="val 4024"/>
            </a:avLst>
          </a:prstGeom>
          <a:solidFill>
            <a:srgbClr val="FFFFFF"/>
          </a:solidFill>
          <a:ln/>
        </p:spPr>
        <p:txBody>
          <a:bodyPr/>
          <a:lstStyle/>
          <a:p>
            <a:endParaRPr lang="nl-NL"/>
          </a:p>
        </p:txBody>
      </p:sp>
      <p:sp>
        <p:nvSpPr>
          <p:cNvPr id="11" name="Shape 9"/>
          <p:cNvSpPr/>
          <p:nvPr/>
        </p:nvSpPr>
        <p:spPr>
          <a:xfrm>
            <a:off x="5207437" y="3122890"/>
            <a:ext cx="4215408" cy="91440"/>
          </a:xfrm>
          <a:prstGeom prst="roundRect">
            <a:avLst>
              <a:gd name="adj" fmla="val 91163"/>
            </a:avLst>
          </a:prstGeom>
          <a:solidFill>
            <a:srgbClr val="7A66FF"/>
          </a:solidFill>
          <a:ln/>
        </p:spPr>
        <p:txBody>
          <a:bodyPr/>
          <a:lstStyle/>
          <a:p>
            <a:endParaRPr lang="nl-NL"/>
          </a:p>
        </p:txBody>
      </p:sp>
      <p:sp>
        <p:nvSpPr>
          <p:cNvPr id="12" name="Shape 10"/>
          <p:cNvSpPr/>
          <p:nvPr/>
        </p:nvSpPr>
        <p:spPr>
          <a:xfrm>
            <a:off x="7017425" y="2848094"/>
            <a:ext cx="595313" cy="595313"/>
          </a:xfrm>
          <a:prstGeom prst="roundRect">
            <a:avLst>
              <a:gd name="adj" fmla="val 153600"/>
            </a:avLst>
          </a:prstGeom>
          <a:solidFill>
            <a:srgbClr val="7A66FF"/>
          </a:solidFill>
          <a:ln/>
        </p:spPr>
        <p:txBody>
          <a:bodyPr/>
          <a:lstStyle/>
          <a:p>
            <a:endParaRPr lang="nl-NL"/>
          </a:p>
        </p:txBody>
      </p:sp>
      <p:sp>
        <p:nvSpPr>
          <p:cNvPr id="13" name="Text 11"/>
          <p:cNvSpPr/>
          <p:nvPr/>
        </p:nvSpPr>
        <p:spPr>
          <a:xfrm>
            <a:off x="7196018" y="2996922"/>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Inter Bold" pitchFamily="34" charset="0"/>
                <a:ea typeface="Inter Bold" pitchFamily="34" charset="-122"/>
                <a:cs typeface="Inter Bold" pitchFamily="34" charset="-120"/>
              </a:rPr>
              <a:t>2</a:t>
            </a:r>
            <a:endParaRPr lang="en-US" sz="1850" dirty="0"/>
          </a:p>
        </p:txBody>
      </p:sp>
      <p:sp>
        <p:nvSpPr>
          <p:cNvPr id="14" name="Text 12"/>
          <p:cNvSpPr/>
          <p:nvPr/>
        </p:nvSpPr>
        <p:spPr>
          <a:xfrm>
            <a:off x="5428655" y="3641884"/>
            <a:ext cx="3772972" cy="620316"/>
          </a:xfrm>
          <a:prstGeom prst="rect">
            <a:avLst/>
          </a:prstGeom>
          <a:noFill/>
          <a:ln/>
        </p:spPr>
        <p:txBody>
          <a:bodyPr wrap="squar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Waarborgen van betrouwbaarheid</a:t>
            </a:r>
            <a:endParaRPr lang="en-US" sz="1950" dirty="0"/>
          </a:p>
        </p:txBody>
      </p:sp>
      <p:sp>
        <p:nvSpPr>
          <p:cNvPr id="15" name="Text 13"/>
          <p:cNvSpPr/>
          <p:nvPr/>
        </p:nvSpPr>
        <p:spPr>
          <a:xfrm>
            <a:off x="5428655" y="4381262"/>
            <a:ext cx="3772972"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Zekerstellen dat beoordelingen consistent en transparant zijn, ongeacht het gebruik van AI door studenten of docenten.</a:t>
            </a:r>
            <a:endParaRPr lang="en-US" sz="1550" dirty="0"/>
          </a:p>
        </p:txBody>
      </p:sp>
      <p:sp>
        <p:nvSpPr>
          <p:cNvPr id="16" name="Shape 14"/>
          <p:cNvSpPr/>
          <p:nvPr/>
        </p:nvSpPr>
        <p:spPr>
          <a:xfrm>
            <a:off x="9621203" y="3145750"/>
            <a:ext cx="4215289" cy="2726888"/>
          </a:xfrm>
          <a:prstGeom prst="roundRect">
            <a:avLst>
              <a:gd name="adj" fmla="val 4024"/>
            </a:avLst>
          </a:prstGeom>
          <a:solidFill>
            <a:srgbClr val="FFFFFF"/>
          </a:solidFill>
          <a:ln/>
        </p:spPr>
        <p:txBody>
          <a:bodyPr/>
          <a:lstStyle/>
          <a:p>
            <a:endParaRPr lang="nl-NL"/>
          </a:p>
        </p:txBody>
      </p:sp>
      <p:sp>
        <p:nvSpPr>
          <p:cNvPr id="17" name="Shape 15"/>
          <p:cNvSpPr/>
          <p:nvPr/>
        </p:nvSpPr>
        <p:spPr>
          <a:xfrm>
            <a:off x="9621203" y="3122890"/>
            <a:ext cx="4215289" cy="91440"/>
          </a:xfrm>
          <a:prstGeom prst="roundRect">
            <a:avLst>
              <a:gd name="adj" fmla="val 91163"/>
            </a:avLst>
          </a:prstGeom>
          <a:solidFill>
            <a:srgbClr val="7A66FF"/>
          </a:solidFill>
          <a:ln/>
        </p:spPr>
        <p:txBody>
          <a:bodyPr/>
          <a:lstStyle/>
          <a:p>
            <a:endParaRPr lang="nl-NL"/>
          </a:p>
        </p:txBody>
      </p:sp>
      <p:sp>
        <p:nvSpPr>
          <p:cNvPr id="18" name="Shape 16"/>
          <p:cNvSpPr/>
          <p:nvPr/>
        </p:nvSpPr>
        <p:spPr>
          <a:xfrm>
            <a:off x="11431191" y="2848094"/>
            <a:ext cx="595313" cy="595313"/>
          </a:xfrm>
          <a:prstGeom prst="roundRect">
            <a:avLst>
              <a:gd name="adj" fmla="val 153600"/>
            </a:avLst>
          </a:prstGeom>
          <a:solidFill>
            <a:srgbClr val="7A66FF"/>
          </a:solidFill>
          <a:ln/>
        </p:spPr>
        <p:txBody>
          <a:bodyPr/>
          <a:lstStyle/>
          <a:p>
            <a:endParaRPr lang="nl-NL"/>
          </a:p>
        </p:txBody>
      </p:sp>
      <p:sp>
        <p:nvSpPr>
          <p:cNvPr id="19" name="Text 17"/>
          <p:cNvSpPr/>
          <p:nvPr/>
        </p:nvSpPr>
        <p:spPr>
          <a:xfrm>
            <a:off x="11609784" y="2996922"/>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Inter Bold" pitchFamily="34" charset="0"/>
                <a:ea typeface="Inter Bold" pitchFamily="34" charset="-122"/>
                <a:cs typeface="Inter Bold" pitchFamily="34" charset="-120"/>
              </a:rPr>
              <a:t>3</a:t>
            </a:r>
            <a:endParaRPr lang="en-US" sz="1850" dirty="0"/>
          </a:p>
        </p:txBody>
      </p:sp>
      <p:sp>
        <p:nvSpPr>
          <p:cNvPr id="20" name="Text 18"/>
          <p:cNvSpPr/>
          <p:nvPr/>
        </p:nvSpPr>
        <p:spPr>
          <a:xfrm>
            <a:off x="9842421" y="3641884"/>
            <a:ext cx="2953703"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Besluiten over casussen</a:t>
            </a:r>
            <a:endParaRPr lang="en-US" sz="1950" dirty="0"/>
          </a:p>
        </p:txBody>
      </p:sp>
      <p:sp>
        <p:nvSpPr>
          <p:cNvPr id="21" name="Text 19"/>
          <p:cNvSpPr/>
          <p:nvPr/>
        </p:nvSpPr>
        <p:spPr>
          <a:xfrm>
            <a:off x="9842421" y="4071104"/>
            <a:ext cx="3772853"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Oordelen over individuele situaties: van AI-gebruik bij opdrachten tot twijfel over authenticiteit van ingeleverd werk.</a:t>
            </a:r>
            <a:endParaRPr lang="en-US" sz="1550" dirty="0"/>
          </a:p>
        </p:txBody>
      </p:sp>
      <p:sp>
        <p:nvSpPr>
          <p:cNvPr id="22" name="Shape 20"/>
          <p:cNvSpPr/>
          <p:nvPr/>
        </p:nvSpPr>
        <p:spPr>
          <a:xfrm>
            <a:off x="793790" y="6095881"/>
            <a:ext cx="13042821" cy="843201"/>
          </a:xfrm>
          <a:prstGeom prst="roundRect">
            <a:avLst>
              <a:gd name="adj" fmla="val 9886"/>
            </a:avLst>
          </a:prstGeom>
          <a:solidFill>
            <a:srgbClr val="7A66FF"/>
          </a:solidFill>
          <a:ln/>
        </p:spPr>
        <p:txBody>
          <a:bodyPr/>
          <a:lstStyle/>
          <a:p>
            <a:endParaRPr lang="nl-NL"/>
          </a:p>
        </p:txBody>
      </p:sp>
      <p:pic>
        <p:nvPicPr>
          <p:cNvPr id="23" name="Image 0" descr="preencoded.png"/>
          <p:cNvPicPr>
            <a:picLocks noChangeAspect="1"/>
          </p:cNvPicPr>
          <p:nvPr/>
        </p:nvPicPr>
        <p:blipFill>
          <a:blip r:embed="rId3"/>
          <a:stretch>
            <a:fillRect/>
          </a:stretch>
        </p:blipFill>
        <p:spPr>
          <a:xfrm>
            <a:off x="992148" y="6398776"/>
            <a:ext cx="248007" cy="198358"/>
          </a:xfrm>
          <a:prstGeom prst="rect">
            <a:avLst/>
          </a:prstGeom>
        </p:spPr>
      </p:pic>
      <p:sp>
        <p:nvSpPr>
          <p:cNvPr id="24" name="Text 21"/>
          <p:cNvSpPr/>
          <p:nvPr/>
        </p:nvSpPr>
        <p:spPr>
          <a:xfrm>
            <a:off x="1438513" y="6343769"/>
            <a:ext cx="12199739" cy="317540"/>
          </a:xfrm>
          <a:prstGeom prst="rect">
            <a:avLst/>
          </a:prstGeom>
          <a:noFill/>
          <a:ln/>
        </p:spPr>
        <p:txBody>
          <a:bodyPr wrap="none" lIns="0" tIns="0" rIns="0" bIns="0" rtlCol="0" anchor="t"/>
          <a:lstStyle/>
          <a:p>
            <a:pPr marL="0" indent="0" algn="l">
              <a:lnSpc>
                <a:spcPts val="2500"/>
              </a:lnSpc>
              <a:buNone/>
            </a:pPr>
            <a:r>
              <a:rPr lang="en-US" sz="1550" dirty="0">
                <a:solidFill>
                  <a:srgbClr val="FFFFFF"/>
                </a:solidFill>
                <a:latin typeface="Inter" pitchFamily="34" charset="0"/>
                <a:ea typeface="Inter" pitchFamily="34" charset="-122"/>
                <a:cs typeface="Inter" pitchFamily="34" charset="-120"/>
              </a:rPr>
              <a:t>AI-geletterdheid is daarom geen optie. Het is een kerncompetentie voor iedere examencommissie.</a:t>
            </a:r>
            <a:endParaRPr lang="en-US" sz="1550" dirty="0"/>
          </a:p>
        </p:txBody>
      </p:sp>
    </p:spTree>
  </p:cSld>
  <p:clrMapOvr>
    <a:masterClrMapping/>
  </p:clrMapOvr>
  <p:transition>
    <p:push dir="u"/>
  </p:transition>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125379"/>
            <a:ext cx="9652397"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Concrete stappen naar AI-transparantie</a:t>
            </a:r>
            <a:endParaRPr lang="en-US" sz="3900" dirty="0"/>
          </a:p>
        </p:txBody>
      </p:sp>
      <p:sp>
        <p:nvSpPr>
          <p:cNvPr id="3" name="Text 1"/>
          <p:cNvSpPr/>
          <p:nvPr/>
        </p:nvSpPr>
        <p:spPr>
          <a:xfrm>
            <a:off x="793790" y="2142292"/>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Om kwaliteit en integriteit te waarborgen, zijn duidelijke eisen voor AI-transparantie essentieel bij ingeleverde producten.</a:t>
            </a:r>
            <a:endParaRPr lang="en-US" sz="1550" dirty="0"/>
          </a:p>
        </p:txBody>
      </p:sp>
      <p:sp>
        <p:nvSpPr>
          <p:cNvPr id="4" name="Shape 2"/>
          <p:cNvSpPr/>
          <p:nvPr/>
        </p:nvSpPr>
        <p:spPr>
          <a:xfrm>
            <a:off x="793790" y="2683073"/>
            <a:ext cx="6422231" cy="2111335"/>
          </a:xfrm>
          <a:prstGeom prst="roundRect">
            <a:avLst>
              <a:gd name="adj" fmla="val 3948"/>
            </a:avLst>
          </a:prstGeom>
          <a:solidFill>
            <a:srgbClr val="D3CCFF"/>
          </a:solidFill>
          <a:ln w="7620">
            <a:solidFill>
              <a:srgbClr val="B9B2E5"/>
            </a:solidFill>
            <a:prstDash val="solid"/>
          </a:ln>
        </p:spPr>
        <p:txBody>
          <a:bodyPr/>
          <a:lstStyle/>
          <a:p>
            <a:endParaRPr lang="nl-NL"/>
          </a:p>
        </p:txBody>
      </p:sp>
      <p:sp>
        <p:nvSpPr>
          <p:cNvPr id="5" name="Text 3"/>
          <p:cNvSpPr/>
          <p:nvPr/>
        </p:nvSpPr>
        <p:spPr>
          <a:xfrm>
            <a:off x="999768" y="288905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AI Logboek</a:t>
            </a:r>
            <a:endParaRPr lang="en-US" sz="1950" dirty="0"/>
          </a:p>
        </p:txBody>
      </p:sp>
      <p:sp>
        <p:nvSpPr>
          <p:cNvPr id="6" name="Text 4"/>
          <p:cNvSpPr/>
          <p:nvPr/>
        </p:nvSpPr>
        <p:spPr>
          <a:xfrm>
            <a:off x="999768" y="3318272"/>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Studenten houden een gedetailleerd logboek bij van alle interacties met AI-tools, inclusief gebruikte prompts, gegenereerde output en hoe deze is verwerkt of aangepast in het uiteindelijke product.</a:t>
            </a:r>
            <a:endParaRPr lang="en-US" sz="1550" dirty="0"/>
          </a:p>
        </p:txBody>
      </p:sp>
      <p:sp>
        <p:nvSpPr>
          <p:cNvPr id="7" name="Shape 5"/>
          <p:cNvSpPr/>
          <p:nvPr/>
        </p:nvSpPr>
        <p:spPr>
          <a:xfrm>
            <a:off x="7414379" y="2683073"/>
            <a:ext cx="6422231" cy="2111335"/>
          </a:xfrm>
          <a:prstGeom prst="roundRect">
            <a:avLst>
              <a:gd name="adj" fmla="val 3948"/>
            </a:avLst>
          </a:prstGeom>
          <a:solidFill>
            <a:srgbClr val="D3CCFF"/>
          </a:solidFill>
          <a:ln w="7620">
            <a:solidFill>
              <a:srgbClr val="B9B2E5"/>
            </a:solidFill>
            <a:prstDash val="solid"/>
          </a:ln>
        </p:spPr>
        <p:txBody>
          <a:bodyPr/>
          <a:lstStyle/>
          <a:p>
            <a:endParaRPr lang="nl-NL"/>
          </a:p>
        </p:txBody>
      </p:sp>
      <p:sp>
        <p:nvSpPr>
          <p:cNvPr id="8" name="Text 6"/>
          <p:cNvSpPr/>
          <p:nvPr/>
        </p:nvSpPr>
        <p:spPr>
          <a:xfrm>
            <a:off x="7620357" y="288905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AI Criteria</a:t>
            </a:r>
            <a:endParaRPr lang="en-US" sz="1950" dirty="0"/>
          </a:p>
        </p:txBody>
      </p:sp>
      <p:sp>
        <p:nvSpPr>
          <p:cNvPr id="9" name="Text 7"/>
          <p:cNvSpPr/>
          <p:nvPr/>
        </p:nvSpPr>
        <p:spPr>
          <a:xfrm>
            <a:off x="7620357" y="3318272"/>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Duidelijke en vooraf gecommuniceerde criteria voor de acceptabele mate en wijze van AI-gebruik, evenals de verwachtingen ten aanzien van de integratie van AI in het werkstuk of onderzoek.</a:t>
            </a:r>
            <a:endParaRPr lang="en-US" sz="1550" dirty="0"/>
          </a:p>
        </p:txBody>
      </p:sp>
      <p:sp>
        <p:nvSpPr>
          <p:cNvPr id="10" name="Shape 8"/>
          <p:cNvSpPr/>
          <p:nvPr/>
        </p:nvSpPr>
        <p:spPr>
          <a:xfrm>
            <a:off x="793790" y="4992767"/>
            <a:ext cx="6422231" cy="2111335"/>
          </a:xfrm>
          <a:prstGeom prst="roundRect">
            <a:avLst>
              <a:gd name="adj" fmla="val 3948"/>
            </a:avLst>
          </a:prstGeom>
          <a:solidFill>
            <a:srgbClr val="D3CCFF"/>
          </a:solidFill>
          <a:ln w="7620">
            <a:solidFill>
              <a:srgbClr val="B9B2E5"/>
            </a:solidFill>
            <a:prstDash val="solid"/>
          </a:ln>
        </p:spPr>
        <p:txBody>
          <a:bodyPr/>
          <a:lstStyle/>
          <a:p>
            <a:endParaRPr lang="nl-NL"/>
          </a:p>
        </p:txBody>
      </p:sp>
      <p:sp>
        <p:nvSpPr>
          <p:cNvPr id="11" name="Text 9"/>
          <p:cNvSpPr/>
          <p:nvPr/>
        </p:nvSpPr>
        <p:spPr>
          <a:xfrm>
            <a:off x="999768" y="5198745"/>
            <a:ext cx="2614493"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AI Reflectiedocument</a:t>
            </a:r>
            <a:endParaRPr lang="en-US" sz="1950" dirty="0"/>
          </a:p>
        </p:txBody>
      </p:sp>
      <p:sp>
        <p:nvSpPr>
          <p:cNvPr id="12" name="Text 10"/>
          <p:cNvSpPr/>
          <p:nvPr/>
        </p:nvSpPr>
        <p:spPr>
          <a:xfrm>
            <a:off x="999768" y="5627965"/>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Naast het product leveren studenten een reflectiedocument in waarin zij kritisch beschrijven hoe AI is ingezet, welke afwegingen zijn gemaakt en hoe dit heeft bijgedragen aan het leerproces en het eindresultaat.</a:t>
            </a:r>
            <a:endParaRPr lang="en-US" sz="1550" dirty="0"/>
          </a:p>
        </p:txBody>
      </p:sp>
      <p:sp>
        <p:nvSpPr>
          <p:cNvPr id="13" name="Shape 11"/>
          <p:cNvSpPr/>
          <p:nvPr/>
        </p:nvSpPr>
        <p:spPr>
          <a:xfrm>
            <a:off x="7414379" y="4992767"/>
            <a:ext cx="6422231" cy="2111335"/>
          </a:xfrm>
          <a:prstGeom prst="roundRect">
            <a:avLst>
              <a:gd name="adj" fmla="val 3948"/>
            </a:avLst>
          </a:prstGeom>
          <a:solidFill>
            <a:srgbClr val="D3CCFF"/>
          </a:solidFill>
          <a:ln w="7620">
            <a:solidFill>
              <a:srgbClr val="B9B2E5"/>
            </a:solidFill>
            <a:prstDash val="solid"/>
          </a:ln>
        </p:spPr>
        <p:txBody>
          <a:bodyPr/>
          <a:lstStyle/>
          <a:p>
            <a:endParaRPr lang="nl-NL"/>
          </a:p>
        </p:txBody>
      </p:sp>
      <p:sp>
        <p:nvSpPr>
          <p:cNvPr id="14" name="Text 12"/>
          <p:cNvSpPr/>
          <p:nvPr/>
        </p:nvSpPr>
        <p:spPr>
          <a:xfrm>
            <a:off x="7620357" y="519874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AI Chatconversaties</a:t>
            </a:r>
            <a:endParaRPr lang="en-US" sz="1950" dirty="0"/>
          </a:p>
        </p:txBody>
      </p:sp>
      <p:sp>
        <p:nvSpPr>
          <p:cNvPr id="15" name="Text 13"/>
          <p:cNvSpPr/>
          <p:nvPr/>
        </p:nvSpPr>
        <p:spPr>
          <a:xfrm>
            <a:off x="7620357" y="5627965"/>
            <a:ext cx="6010275"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Standaard de relevante chatconversaties met AI-tools (indien gebruikt) toevoegen als bijlage bij het ingeleverde (beroeps)product om de transparantie te maximaliseren en het proces inzichtelijk te maken.</a:t>
            </a:r>
            <a:endParaRPr lang="en-US" sz="1550" dirty="0"/>
          </a:p>
        </p:txBody>
      </p:sp>
    </p:spTree>
  </p:cSld>
  <p:clrMapOvr>
    <a:masterClrMapping/>
  </p:clrMapOvr>
  <p:transition>
    <p:push dir="u"/>
  </p:transition>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1341239"/>
            <a:ext cx="9385221" cy="1240155"/>
          </a:xfrm>
          <a:prstGeom prst="rect">
            <a:avLst/>
          </a:prstGeom>
          <a:noFill/>
          <a:ln/>
        </p:spPr>
        <p:txBody>
          <a:bodyPr wrap="squar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Meet uw eigen AI-geletterdheid op </a:t>
            </a:r>
            <a:r>
              <a:rPr lang="en-US" sz="3900" b="1" dirty="0">
                <a:solidFill>
                  <a:srgbClr val="7A66FF"/>
                </a:solidFill>
                <a:latin typeface="Inter Bold" pitchFamily="34" charset="0"/>
                <a:ea typeface="Inter Bold" pitchFamily="34" charset="-122"/>
                <a:cs typeface="Inter Bold" pitchFamily="34" charset="-120"/>
              </a:rPr>
              <a:t>www.ailiteracycompanion.eu</a:t>
            </a:r>
            <a:endParaRPr lang="en-US" sz="3900" dirty="0"/>
          </a:p>
        </p:txBody>
      </p:sp>
      <p:sp>
        <p:nvSpPr>
          <p:cNvPr id="4" name="Text 1"/>
          <p:cNvSpPr/>
          <p:nvPr/>
        </p:nvSpPr>
        <p:spPr>
          <a:xfrm>
            <a:off x="793790" y="2879050"/>
            <a:ext cx="93852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Voordat u AI effectief kunt reguleren en inzetten binnen uw instelling, is het essentieel om te weten waar u zelf staat. De AI-geletterdheid zelfscan biedt een helder startpunt.</a:t>
            </a:r>
            <a:endParaRPr lang="en-US" sz="1550" dirty="0"/>
          </a:p>
        </p:txBody>
      </p:sp>
      <p:sp>
        <p:nvSpPr>
          <p:cNvPr id="5" name="Shape 2"/>
          <p:cNvSpPr/>
          <p:nvPr/>
        </p:nvSpPr>
        <p:spPr>
          <a:xfrm>
            <a:off x="793790" y="3737372"/>
            <a:ext cx="9385221" cy="1476256"/>
          </a:xfrm>
          <a:prstGeom prst="roundRect">
            <a:avLst>
              <a:gd name="adj" fmla="val 5647"/>
            </a:avLst>
          </a:prstGeom>
          <a:solidFill>
            <a:srgbClr val="D3CCFF"/>
          </a:solidFill>
          <a:ln w="7620">
            <a:solidFill>
              <a:srgbClr val="B9B2E5"/>
            </a:solidFill>
            <a:prstDash val="solid"/>
          </a:ln>
        </p:spPr>
        <p:txBody>
          <a:bodyPr/>
          <a:lstStyle/>
          <a:p>
            <a:endParaRPr lang="nl-NL"/>
          </a:p>
        </p:txBody>
      </p:sp>
      <p:sp>
        <p:nvSpPr>
          <p:cNvPr id="6" name="Text 3"/>
          <p:cNvSpPr/>
          <p:nvPr/>
        </p:nvSpPr>
        <p:spPr>
          <a:xfrm>
            <a:off x="999768" y="394335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Doe de zelfscan</a:t>
            </a:r>
            <a:endParaRPr lang="en-US" sz="1950" dirty="0"/>
          </a:p>
        </p:txBody>
      </p:sp>
      <p:sp>
        <p:nvSpPr>
          <p:cNvPr id="7" name="Text 4"/>
          <p:cNvSpPr/>
          <p:nvPr/>
        </p:nvSpPr>
        <p:spPr>
          <a:xfrm>
            <a:off x="999768" y="4372570"/>
            <a:ext cx="8973264"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Breng uw eigen AI-kennis en -vaardigheden in kaart met de interactieve zelfscan voor onderwijsprofessionals.</a:t>
            </a:r>
            <a:endParaRPr lang="en-US" sz="1550" dirty="0"/>
          </a:p>
        </p:txBody>
      </p:sp>
      <p:sp>
        <p:nvSpPr>
          <p:cNvPr id="8" name="Shape 5"/>
          <p:cNvSpPr/>
          <p:nvPr/>
        </p:nvSpPr>
        <p:spPr>
          <a:xfrm>
            <a:off x="793790" y="5411986"/>
            <a:ext cx="9385221" cy="1476256"/>
          </a:xfrm>
          <a:prstGeom prst="roundRect">
            <a:avLst>
              <a:gd name="adj" fmla="val 5647"/>
            </a:avLst>
          </a:prstGeom>
          <a:solidFill>
            <a:srgbClr val="D3CCFF"/>
          </a:solidFill>
          <a:ln w="7620">
            <a:solidFill>
              <a:srgbClr val="B9B2E5"/>
            </a:solidFill>
            <a:prstDash val="solid"/>
          </a:ln>
        </p:spPr>
        <p:txBody>
          <a:bodyPr/>
          <a:lstStyle/>
          <a:p>
            <a:endParaRPr lang="nl-NL"/>
          </a:p>
        </p:txBody>
      </p:sp>
      <p:sp>
        <p:nvSpPr>
          <p:cNvPr id="9" name="Text 6"/>
          <p:cNvSpPr/>
          <p:nvPr/>
        </p:nvSpPr>
        <p:spPr>
          <a:xfrm>
            <a:off x="999768" y="561796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Gratis beschikbaar</a:t>
            </a:r>
            <a:endParaRPr lang="en-US" sz="1950" dirty="0"/>
          </a:p>
        </p:txBody>
      </p:sp>
      <p:sp>
        <p:nvSpPr>
          <p:cNvPr id="10" name="Text 7"/>
          <p:cNvSpPr/>
          <p:nvPr/>
        </p:nvSpPr>
        <p:spPr>
          <a:xfrm>
            <a:off x="999768" y="6047184"/>
            <a:ext cx="8973264"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 scan is kosteloos toegankelijk via </a:t>
            </a:r>
            <a:r>
              <a:rPr lang="en-US" sz="1550" b="1" dirty="0">
                <a:solidFill>
                  <a:srgbClr val="272525"/>
                </a:solidFill>
                <a:latin typeface="Inter" pitchFamily="34" charset="0"/>
                <a:ea typeface="Inter" pitchFamily="34" charset="-122"/>
                <a:cs typeface="Inter" pitchFamily="34" charset="-120"/>
              </a:rPr>
              <a:t>www.ailiteracycompanion.eu</a:t>
            </a:r>
            <a:r>
              <a:rPr lang="en-US" sz="1550" dirty="0">
                <a:solidFill>
                  <a:srgbClr val="272525"/>
                </a:solidFill>
                <a:latin typeface="Inter" pitchFamily="34" charset="0"/>
                <a:ea typeface="Inter" pitchFamily="34" charset="-122"/>
                <a:cs typeface="Inter" pitchFamily="34" charset="-120"/>
              </a:rPr>
              <a:t> en speciaal ontwikkeld voor het hoger onderwijs.</a:t>
            </a:r>
            <a:endParaRPr lang="en-US" sz="1550" dirty="0"/>
          </a:p>
        </p:txBody>
      </p:sp>
    </p:spTree>
  </p:cSld>
  <p:clrMapOvr>
    <a:masterClrMapping/>
  </p:clrMapOvr>
  <p:transition>
    <p:push dir="u"/>
  </p:transition>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520190"/>
            <a:ext cx="8725972"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AI inzetten is een ontwerpvraagstuk</a:t>
            </a:r>
            <a:endParaRPr lang="en-US" sz="3900" dirty="0"/>
          </a:p>
        </p:txBody>
      </p:sp>
      <p:sp>
        <p:nvSpPr>
          <p:cNvPr id="3" name="Shape 1"/>
          <p:cNvSpPr/>
          <p:nvPr/>
        </p:nvSpPr>
        <p:spPr>
          <a:xfrm>
            <a:off x="793790" y="2661166"/>
            <a:ext cx="6279356" cy="2468404"/>
          </a:xfrm>
          <a:prstGeom prst="roundRect">
            <a:avLst>
              <a:gd name="adj" fmla="val 3377"/>
            </a:avLst>
          </a:prstGeom>
          <a:solidFill>
            <a:srgbClr val="D3CCFF"/>
          </a:solidFill>
          <a:ln w="7620">
            <a:solidFill>
              <a:srgbClr val="B9B2E5"/>
            </a:solidFill>
            <a:prstDash val="solid"/>
          </a:ln>
        </p:spPr>
        <p:txBody>
          <a:bodyPr/>
          <a:lstStyle/>
          <a:p>
            <a:endParaRPr lang="nl-NL"/>
          </a:p>
        </p:txBody>
      </p:sp>
      <p:sp>
        <p:nvSpPr>
          <p:cNvPr id="4" name="Shape 2"/>
          <p:cNvSpPr/>
          <p:nvPr/>
        </p:nvSpPr>
        <p:spPr>
          <a:xfrm>
            <a:off x="801410" y="2668786"/>
            <a:ext cx="6264116" cy="1230392"/>
          </a:xfrm>
          <a:prstGeom prst="roundRect">
            <a:avLst>
              <a:gd name="adj" fmla="val 6775"/>
            </a:avLst>
          </a:prstGeom>
          <a:solidFill>
            <a:srgbClr val="D3CCFF"/>
          </a:solidFill>
          <a:ln/>
        </p:spPr>
        <p:txBody>
          <a:bodyPr/>
          <a:lstStyle/>
          <a:p>
            <a:endParaRPr lang="nl-NL"/>
          </a:p>
        </p:txBody>
      </p:sp>
      <p:sp>
        <p:nvSpPr>
          <p:cNvPr id="5" name="Text 3"/>
          <p:cNvSpPr/>
          <p:nvPr/>
        </p:nvSpPr>
        <p:spPr>
          <a:xfrm>
            <a:off x="999768" y="2867144"/>
            <a:ext cx="2732603" cy="31777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a:t>
            </a:r>
            <a:r>
              <a:rPr lang="en-US" sz="1950" b="1" dirty="0">
                <a:solidFill>
                  <a:srgbClr val="272525"/>
                </a:solidFill>
                <a:latin typeface="Inter Bold" pitchFamily="34" charset="0"/>
                <a:ea typeface="Inter Bold" pitchFamily="34" charset="-122"/>
                <a:cs typeface="Inter Bold" pitchFamily="34" charset="-120"/>
              </a:rPr>
              <a:t> De verkeerde vraag</a:t>
            </a:r>
            <a:endParaRPr lang="en-US" sz="1950" dirty="0"/>
          </a:p>
        </p:txBody>
      </p:sp>
      <p:sp>
        <p:nvSpPr>
          <p:cNvPr id="6" name="Text 4"/>
          <p:cNvSpPr/>
          <p:nvPr/>
        </p:nvSpPr>
        <p:spPr>
          <a:xfrm>
            <a:off x="999768" y="3383280"/>
            <a:ext cx="5867400"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"Wat kan AI?"</a:t>
            </a:r>
            <a:endParaRPr lang="en-US" sz="1550" dirty="0"/>
          </a:p>
        </p:txBody>
      </p:sp>
      <p:sp>
        <p:nvSpPr>
          <p:cNvPr id="7" name="Shape 5"/>
          <p:cNvSpPr/>
          <p:nvPr/>
        </p:nvSpPr>
        <p:spPr>
          <a:xfrm>
            <a:off x="801410" y="3899178"/>
            <a:ext cx="6264116" cy="1222772"/>
          </a:xfrm>
          <a:prstGeom prst="rect">
            <a:avLst/>
          </a:prstGeom>
          <a:solidFill>
            <a:srgbClr val="D3CCFF"/>
          </a:solidFill>
          <a:ln/>
        </p:spPr>
        <p:txBody>
          <a:bodyPr/>
          <a:lstStyle/>
          <a:p>
            <a:endParaRPr lang="nl-NL"/>
          </a:p>
        </p:txBody>
      </p:sp>
      <p:sp>
        <p:nvSpPr>
          <p:cNvPr id="8" name="Shape 6"/>
          <p:cNvSpPr/>
          <p:nvPr/>
        </p:nvSpPr>
        <p:spPr>
          <a:xfrm>
            <a:off x="801410" y="3899178"/>
            <a:ext cx="6264116" cy="22860"/>
          </a:xfrm>
          <a:prstGeom prst="roundRect">
            <a:avLst>
              <a:gd name="adj" fmla="val 364651"/>
            </a:avLst>
          </a:prstGeom>
          <a:solidFill>
            <a:srgbClr val="B9B2E5"/>
          </a:solidFill>
          <a:ln/>
        </p:spPr>
        <p:txBody>
          <a:bodyPr/>
          <a:lstStyle/>
          <a:p>
            <a:endParaRPr lang="nl-NL"/>
          </a:p>
        </p:txBody>
      </p:sp>
      <p:sp>
        <p:nvSpPr>
          <p:cNvPr id="9" name="Text 7"/>
          <p:cNvSpPr/>
          <p:nvPr/>
        </p:nvSpPr>
        <p:spPr>
          <a:xfrm>
            <a:off x="999768" y="409753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 De juiste vraag</a:t>
            </a:r>
            <a:endParaRPr lang="en-US" sz="1950" dirty="0"/>
          </a:p>
        </p:txBody>
      </p:sp>
      <p:sp>
        <p:nvSpPr>
          <p:cNvPr id="10" name="Text 8"/>
          <p:cNvSpPr/>
          <p:nvPr/>
        </p:nvSpPr>
        <p:spPr>
          <a:xfrm>
            <a:off x="999768" y="4606052"/>
            <a:ext cx="5867400"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"Welke rol geven wíj AI in leren en beoordelen?"</a:t>
            </a:r>
            <a:endParaRPr lang="en-US" sz="1550" dirty="0"/>
          </a:p>
        </p:txBody>
      </p:sp>
      <p:sp>
        <p:nvSpPr>
          <p:cNvPr id="11" name="Text 9"/>
          <p:cNvSpPr/>
          <p:nvPr/>
        </p:nvSpPr>
        <p:spPr>
          <a:xfrm>
            <a:off x="793790" y="5352812"/>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Dit is een </a:t>
            </a:r>
            <a:r>
              <a:rPr lang="en-US" sz="1550" b="1" dirty="0">
                <a:solidFill>
                  <a:srgbClr val="272525"/>
                </a:solidFill>
                <a:latin typeface="Inter" pitchFamily="34" charset="0"/>
                <a:ea typeface="Inter" pitchFamily="34" charset="-122"/>
                <a:cs typeface="Inter" pitchFamily="34" charset="-120"/>
              </a:rPr>
              <a:t>didactisch én governance-vraagstuk</a:t>
            </a:r>
            <a:r>
              <a:rPr lang="en-US" sz="1550" dirty="0">
                <a:solidFill>
                  <a:srgbClr val="272525"/>
                </a:solidFill>
                <a:latin typeface="Inter" pitchFamily="34" charset="0"/>
                <a:ea typeface="Inter" pitchFamily="34" charset="-122"/>
                <a:cs typeface="Inter" pitchFamily="34" charset="-120"/>
              </a:rPr>
              <a:t> — geen technologisch vraagstuk. De instelling bepaalt de spelregels, niet de technologie.</a:t>
            </a:r>
            <a:endParaRPr lang="en-US" sz="1550" dirty="0"/>
          </a:p>
        </p:txBody>
      </p:sp>
      <p:sp>
        <p:nvSpPr>
          <p:cNvPr id="12" name="Text 10"/>
          <p:cNvSpPr/>
          <p:nvPr/>
        </p:nvSpPr>
        <p:spPr>
          <a:xfrm>
            <a:off x="7564874" y="263628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AI mag wel</a:t>
            </a:r>
            <a:endParaRPr lang="en-US" sz="1950" dirty="0"/>
          </a:p>
        </p:txBody>
      </p:sp>
      <p:sp>
        <p:nvSpPr>
          <p:cNvPr id="13" name="Text 11"/>
          <p:cNvSpPr/>
          <p:nvPr/>
        </p:nvSpPr>
        <p:spPr>
          <a:xfrm>
            <a:off x="7564874" y="3144798"/>
            <a:ext cx="6279356" cy="1091446"/>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Denken ondersteunen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Reflectie stimuleren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Analyse verdiepen</a:t>
            </a:r>
            <a:endParaRPr lang="en-US" sz="1550" dirty="0"/>
          </a:p>
        </p:txBody>
      </p:sp>
      <p:sp>
        <p:nvSpPr>
          <p:cNvPr id="14" name="Text 12"/>
          <p:cNvSpPr/>
          <p:nvPr/>
        </p:nvSpPr>
        <p:spPr>
          <a:xfrm>
            <a:off x="7564874" y="443460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AI mag nooit</a:t>
            </a:r>
            <a:endParaRPr lang="en-US" sz="1950" dirty="0"/>
          </a:p>
        </p:txBody>
      </p:sp>
      <p:sp>
        <p:nvSpPr>
          <p:cNvPr id="15" name="Text 13"/>
          <p:cNvSpPr/>
          <p:nvPr/>
        </p:nvSpPr>
        <p:spPr>
          <a:xfrm>
            <a:off x="7564874" y="4943118"/>
            <a:ext cx="6279356" cy="1091446"/>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Beoordelen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Beslissen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Studenten classificeren</a:t>
            </a:r>
            <a:endParaRPr lang="en-US" sz="1550" dirty="0"/>
          </a:p>
        </p:txBody>
      </p:sp>
      <p:sp>
        <p:nvSpPr>
          <p:cNvPr id="16" name="Text 14"/>
          <p:cNvSpPr/>
          <p:nvPr/>
        </p:nvSpPr>
        <p:spPr>
          <a:xfrm>
            <a:off x="7564874" y="6213158"/>
            <a:ext cx="6279356"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Dit principe staat ook centraal in de </a:t>
            </a:r>
            <a:r>
              <a:rPr lang="en-US" sz="1550" b="1" dirty="0">
                <a:solidFill>
                  <a:srgbClr val="272525"/>
                </a:solidFill>
                <a:latin typeface="Inter" pitchFamily="34" charset="0"/>
                <a:ea typeface="Inter" pitchFamily="34" charset="-122"/>
                <a:cs typeface="Inter" pitchFamily="34" charset="-120"/>
              </a:rPr>
              <a:t>Europese AI Act</a:t>
            </a:r>
            <a:r>
              <a:rPr lang="en-US" sz="1550" dirty="0">
                <a:solidFill>
                  <a:srgbClr val="272525"/>
                </a:solidFill>
                <a:latin typeface="Inter" pitchFamily="34" charset="0"/>
                <a:ea typeface="Inter" pitchFamily="34" charset="-122"/>
                <a:cs typeface="Inter" pitchFamily="34" charset="-120"/>
              </a:rPr>
              <a:t>.</a:t>
            </a:r>
            <a:endParaRPr lang="en-US" sz="1550" dirty="0"/>
          </a:p>
        </p:txBody>
      </p:sp>
    </p:spTree>
  </p:cSld>
  <p:clrMapOvr>
    <a:masterClrMapping/>
  </p:clrMapOvr>
  <p:transition>
    <p:push dir="u"/>
  </p:transition>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668899"/>
            <a:ext cx="6209228"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De AI Act in het onderwijs</a:t>
            </a:r>
            <a:endParaRPr lang="en-US" sz="3900" dirty="0"/>
          </a:p>
        </p:txBody>
      </p:sp>
      <p:sp>
        <p:nvSpPr>
          <p:cNvPr id="4" name="Text 1"/>
          <p:cNvSpPr/>
          <p:nvPr/>
        </p:nvSpPr>
        <p:spPr>
          <a:xfrm>
            <a:off x="6280190" y="2586633"/>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 Europese AI Act maakt een cruciaal onderscheid dat direct relevant is voor onderwijsinstellingen en examencommissies.</a:t>
            </a:r>
            <a:endParaRPr lang="en-US" sz="1550" dirty="0"/>
          </a:p>
        </p:txBody>
      </p:sp>
      <p:sp>
        <p:nvSpPr>
          <p:cNvPr id="5" name="Shape 2"/>
          <p:cNvSpPr/>
          <p:nvPr/>
        </p:nvSpPr>
        <p:spPr>
          <a:xfrm>
            <a:off x="6137315" y="3444954"/>
            <a:ext cx="3821906" cy="3115747"/>
          </a:xfrm>
          <a:prstGeom prst="roundRect">
            <a:avLst>
              <a:gd name="adj" fmla="val 4586"/>
            </a:avLst>
          </a:prstGeom>
          <a:solidFill>
            <a:srgbClr val="BDB3FF"/>
          </a:solidFill>
          <a:ln/>
        </p:spPr>
        <p:txBody>
          <a:bodyPr/>
          <a:lstStyle/>
          <a:p>
            <a:endParaRPr lang="nl-NL"/>
          </a:p>
        </p:txBody>
      </p:sp>
      <p:sp>
        <p:nvSpPr>
          <p:cNvPr id="6" name="Text 3"/>
          <p:cNvSpPr/>
          <p:nvPr/>
        </p:nvSpPr>
        <p:spPr>
          <a:xfrm>
            <a:off x="6335673" y="3643313"/>
            <a:ext cx="2480905" cy="31777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 Hoog risico AI</a:t>
            </a:r>
            <a:endParaRPr lang="en-US" sz="1950" dirty="0"/>
          </a:p>
        </p:txBody>
      </p:sp>
      <p:sp>
        <p:nvSpPr>
          <p:cNvPr id="7" name="Text 4"/>
          <p:cNvSpPr/>
          <p:nvPr/>
        </p:nvSpPr>
        <p:spPr>
          <a:xfrm>
            <a:off x="6335673" y="4159448"/>
            <a:ext cx="3425190" cy="1091446"/>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AI beoordeelt scripties</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AI bepaalt slagen of zakken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AI monitort studenten</a:t>
            </a:r>
            <a:endParaRPr lang="en-US" sz="1550" dirty="0"/>
          </a:p>
        </p:txBody>
      </p:sp>
      <p:sp>
        <p:nvSpPr>
          <p:cNvPr id="8" name="Text 5"/>
          <p:cNvSpPr/>
          <p:nvPr/>
        </p:nvSpPr>
        <p:spPr>
          <a:xfrm>
            <a:off x="6335673" y="5429488"/>
            <a:ext cx="3425190"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Dit vereist </a:t>
            </a:r>
            <a:r>
              <a:rPr lang="en-US" sz="1550" b="1" dirty="0">
                <a:solidFill>
                  <a:srgbClr val="272525"/>
                </a:solidFill>
                <a:latin typeface="Inter" pitchFamily="34" charset="0"/>
                <a:ea typeface="Inter" pitchFamily="34" charset="-122"/>
                <a:cs typeface="Inter" pitchFamily="34" charset="-120"/>
              </a:rPr>
              <a:t>zware certificering</a:t>
            </a:r>
            <a:r>
              <a:rPr lang="en-US" sz="1550" dirty="0">
                <a:solidFill>
                  <a:srgbClr val="272525"/>
                </a:solidFill>
                <a:latin typeface="Inter" pitchFamily="34" charset="0"/>
                <a:ea typeface="Inter" pitchFamily="34" charset="-122"/>
                <a:cs typeface="Inter" pitchFamily="34" charset="-120"/>
              </a:rPr>
              <a:t> en strikte naleving van de AI Act-vereisten.</a:t>
            </a:r>
            <a:endParaRPr lang="en-US" sz="1550" dirty="0"/>
          </a:p>
        </p:txBody>
      </p:sp>
      <p:sp>
        <p:nvSpPr>
          <p:cNvPr id="9" name="Shape 6"/>
          <p:cNvSpPr/>
          <p:nvPr/>
        </p:nvSpPr>
        <p:spPr>
          <a:xfrm>
            <a:off x="10165199" y="3444954"/>
            <a:ext cx="3821906" cy="3115747"/>
          </a:xfrm>
          <a:prstGeom prst="roundRect">
            <a:avLst>
              <a:gd name="adj" fmla="val 4586"/>
            </a:avLst>
          </a:prstGeom>
          <a:solidFill>
            <a:srgbClr val="BDB3FF"/>
          </a:solidFill>
          <a:ln/>
        </p:spPr>
        <p:txBody>
          <a:bodyPr/>
          <a:lstStyle/>
          <a:p>
            <a:endParaRPr lang="nl-NL"/>
          </a:p>
        </p:txBody>
      </p:sp>
      <p:sp>
        <p:nvSpPr>
          <p:cNvPr id="10" name="Text 7"/>
          <p:cNvSpPr/>
          <p:nvPr/>
        </p:nvSpPr>
        <p:spPr>
          <a:xfrm>
            <a:off x="10363557" y="3643313"/>
            <a:ext cx="2480905" cy="31777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 Laag risico AI</a:t>
            </a:r>
            <a:endParaRPr lang="en-US" sz="1950" dirty="0"/>
          </a:p>
        </p:txBody>
      </p:sp>
      <p:sp>
        <p:nvSpPr>
          <p:cNvPr id="11" name="Text 8"/>
          <p:cNvSpPr/>
          <p:nvPr/>
        </p:nvSpPr>
        <p:spPr>
          <a:xfrm>
            <a:off x="10363557" y="4159448"/>
            <a:ext cx="3425190" cy="1091446"/>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Feedback geven aan studenten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Structureren van ideeën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Kritische vragen stellen</a:t>
            </a:r>
            <a:endParaRPr lang="en-US" sz="1550" dirty="0"/>
          </a:p>
        </p:txBody>
      </p:sp>
      <p:sp>
        <p:nvSpPr>
          <p:cNvPr id="12" name="Text 9"/>
          <p:cNvSpPr/>
          <p:nvPr/>
        </p:nvSpPr>
        <p:spPr>
          <a:xfrm>
            <a:off x="10363557" y="5429488"/>
            <a:ext cx="3425190"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Hier ligt de </a:t>
            </a:r>
            <a:r>
              <a:rPr lang="en-US" sz="1550" b="1" dirty="0">
                <a:solidFill>
                  <a:srgbClr val="272525"/>
                </a:solidFill>
                <a:latin typeface="Inter" pitchFamily="34" charset="0"/>
                <a:ea typeface="Inter" pitchFamily="34" charset="-122"/>
                <a:cs typeface="Inter" pitchFamily="34" charset="-120"/>
              </a:rPr>
              <a:t>grootste ruimte voor onderwijsinnovatie</a:t>
            </a:r>
            <a:r>
              <a:rPr lang="en-US" sz="1550" dirty="0">
                <a:solidFill>
                  <a:srgbClr val="272525"/>
                </a:solidFill>
                <a:latin typeface="Inter" pitchFamily="34" charset="0"/>
                <a:ea typeface="Inter" pitchFamily="34" charset="-122"/>
                <a:cs typeface="Inter" pitchFamily="34" charset="-120"/>
              </a:rPr>
              <a:t> — mits verantwoord ontworpen.</a:t>
            </a:r>
            <a:endParaRPr lang="en-US" sz="1550" dirty="0"/>
          </a:p>
        </p:txBody>
      </p:sp>
    </p:spTree>
  </p:cSld>
  <p:clrMapOvr>
    <a:masterClrMapping/>
  </p:clrMapOvr>
  <p:transition>
    <p:push dir="u"/>
  </p:transition>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590907"/>
            <a:ext cx="5696069" cy="589121"/>
          </a:xfrm>
          <a:prstGeom prst="rect">
            <a:avLst/>
          </a:prstGeom>
          <a:noFill/>
          <a:ln/>
        </p:spPr>
        <p:txBody>
          <a:bodyPr wrap="none" lIns="0" tIns="0" rIns="0" bIns="0" rtlCol="0" anchor="t"/>
          <a:lstStyle/>
          <a:p>
            <a:pPr marL="0" indent="0" algn="l">
              <a:lnSpc>
                <a:spcPts val="4600"/>
              </a:lnSpc>
              <a:buNone/>
            </a:pPr>
            <a:r>
              <a:rPr lang="en-US" sz="3700" b="1" dirty="0">
                <a:solidFill>
                  <a:srgbClr val="000000"/>
                </a:solidFill>
                <a:latin typeface="Inter Bold" pitchFamily="34" charset="0"/>
                <a:ea typeface="Inter Bold" pitchFamily="34" charset="-122"/>
                <a:cs typeface="Inter Bold" pitchFamily="34" charset="-120"/>
              </a:rPr>
              <a:t>De gouden ontwerpregel</a:t>
            </a:r>
            <a:endParaRPr lang="en-US" sz="3700" dirty="0"/>
          </a:p>
        </p:txBody>
      </p:sp>
      <p:sp>
        <p:nvSpPr>
          <p:cNvPr id="3" name="Text 1"/>
          <p:cNvSpPr/>
          <p:nvPr/>
        </p:nvSpPr>
        <p:spPr>
          <a:xfrm>
            <a:off x="793790" y="1448633"/>
            <a:ext cx="13042821" cy="1626394"/>
          </a:xfrm>
          <a:prstGeom prst="rect">
            <a:avLst/>
          </a:prstGeom>
          <a:noFill/>
          <a:ln/>
        </p:spPr>
        <p:txBody>
          <a:bodyPr wrap="square" lIns="0" tIns="0" rIns="0" bIns="0" rtlCol="0" anchor="t"/>
          <a:lstStyle/>
          <a:p>
            <a:pPr marL="0" indent="0" algn="l">
              <a:lnSpc>
                <a:spcPts val="6400"/>
              </a:lnSpc>
              <a:buNone/>
            </a:pPr>
            <a:r>
              <a:rPr lang="en-US" sz="5100" b="1" dirty="0">
                <a:solidFill>
                  <a:srgbClr val="000000"/>
                </a:solidFill>
                <a:latin typeface="Inter Bold" pitchFamily="34" charset="0"/>
                <a:ea typeface="Inter Bold" pitchFamily="34" charset="-122"/>
                <a:cs typeface="Inter Bold" pitchFamily="34" charset="-120"/>
              </a:rPr>
              <a:t>Zodra AI adviseert en niet beslist, blijf je uit hoog risico.</a:t>
            </a:r>
            <a:endParaRPr lang="en-US" sz="5100" dirty="0"/>
          </a:p>
        </p:txBody>
      </p:sp>
      <p:sp>
        <p:nvSpPr>
          <p:cNvPr id="4" name="Text 2"/>
          <p:cNvSpPr/>
          <p:nvPr/>
        </p:nvSpPr>
        <p:spPr>
          <a:xfrm>
            <a:off x="793790" y="3522702"/>
            <a:ext cx="2356842" cy="294680"/>
          </a:xfrm>
          <a:prstGeom prst="rect">
            <a:avLst/>
          </a:prstGeom>
          <a:noFill/>
          <a:ln/>
        </p:spPr>
        <p:txBody>
          <a:bodyPr wrap="none" lIns="0" tIns="0" rIns="0" bIns="0" rtlCol="0" anchor="t"/>
          <a:lstStyle/>
          <a:p>
            <a:pPr marL="0" indent="0" algn="l">
              <a:lnSpc>
                <a:spcPts val="2300"/>
              </a:lnSpc>
              <a:buNone/>
            </a:pPr>
            <a:r>
              <a:rPr lang="en-US" sz="1850" b="1" dirty="0">
                <a:solidFill>
                  <a:srgbClr val="000000"/>
                </a:solidFill>
                <a:latin typeface="Inter Bold" pitchFamily="34" charset="0"/>
                <a:ea typeface="Inter Bold" pitchFamily="34" charset="-122"/>
                <a:cs typeface="Inter Bold" pitchFamily="34" charset="-120"/>
              </a:rPr>
              <a:t>AI mag</a:t>
            </a:r>
            <a:endParaRPr lang="en-US" sz="1850" dirty="0"/>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4513" y="4028182"/>
            <a:ext cx="282773" cy="282773"/>
          </a:xfrm>
          <a:prstGeom prst="rect">
            <a:avLst/>
          </a:prstGeom>
        </p:spPr>
      </p:pic>
      <p:sp>
        <p:nvSpPr>
          <p:cNvPr id="6" name="Text 3"/>
          <p:cNvSpPr/>
          <p:nvPr/>
        </p:nvSpPr>
        <p:spPr>
          <a:xfrm>
            <a:off x="1406485" y="4018836"/>
            <a:ext cx="5678686"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Vragen stellen die het denken stimuleren</a:t>
            </a:r>
            <a:endParaRPr lang="en-US" sz="1450" dirty="0"/>
          </a:p>
        </p:txBody>
      </p:sp>
      <p:pic>
        <p:nvPicPr>
          <p:cNvPr id="7"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4513" y="4961275"/>
            <a:ext cx="282773" cy="282773"/>
          </a:xfrm>
          <a:prstGeom prst="rect">
            <a:avLst/>
          </a:prstGeom>
        </p:spPr>
      </p:pic>
      <p:sp>
        <p:nvSpPr>
          <p:cNvPr id="8" name="Text 4"/>
          <p:cNvSpPr/>
          <p:nvPr/>
        </p:nvSpPr>
        <p:spPr>
          <a:xfrm>
            <a:off x="1406485" y="4951928"/>
            <a:ext cx="5678686"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Feedback geven op inhoud en redenering</a:t>
            </a:r>
            <a:endParaRPr lang="en-US" sz="1450" dirty="0"/>
          </a:p>
        </p:txBody>
      </p:sp>
      <p:pic>
        <p:nvPicPr>
          <p:cNvPr id="9"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4513" y="5894368"/>
            <a:ext cx="282773" cy="282773"/>
          </a:xfrm>
          <a:prstGeom prst="rect">
            <a:avLst/>
          </a:prstGeom>
        </p:spPr>
      </p:pic>
      <p:sp>
        <p:nvSpPr>
          <p:cNvPr id="10" name="Text 5"/>
          <p:cNvSpPr/>
          <p:nvPr/>
        </p:nvSpPr>
        <p:spPr>
          <a:xfrm>
            <a:off x="1406485" y="5885021"/>
            <a:ext cx="5678686"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Perspectieven en alternatieven aanbieden</a:t>
            </a:r>
            <a:endParaRPr lang="en-US" sz="1450" dirty="0"/>
          </a:p>
        </p:txBody>
      </p:sp>
      <p:sp>
        <p:nvSpPr>
          <p:cNvPr id="11" name="Text 6"/>
          <p:cNvSpPr/>
          <p:nvPr/>
        </p:nvSpPr>
        <p:spPr>
          <a:xfrm>
            <a:off x="7552849" y="3522702"/>
            <a:ext cx="2356842" cy="294680"/>
          </a:xfrm>
          <a:prstGeom prst="rect">
            <a:avLst/>
          </a:prstGeom>
          <a:noFill/>
          <a:ln/>
        </p:spPr>
        <p:txBody>
          <a:bodyPr wrap="none" lIns="0" tIns="0" rIns="0" bIns="0" rtlCol="0" anchor="t"/>
          <a:lstStyle/>
          <a:p>
            <a:pPr marL="0" indent="0" algn="l">
              <a:lnSpc>
                <a:spcPts val="2300"/>
              </a:lnSpc>
              <a:buNone/>
            </a:pPr>
            <a:r>
              <a:rPr lang="en-US" sz="1850" b="1" dirty="0">
                <a:solidFill>
                  <a:srgbClr val="000000"/>
                </a:solidFill>
                <a:latin typeface="Inter Bold" pitchFamily="34" charset="0"/>
                <a:ea typeface="Inter Bold" pitchFamily="34" charset="-122"/>
                <a:cs typeface="Inter Bold" pitchFamily="34" charset="-120"/>
              </a:rPr>
              <a:t>AI mag niet</a:t>
            </a:r>
            <a:endParaRPr lang="en-US" sz="1850" dirty="0"/>
          </a:p>
        </p:txBody>
      </p:sp>
      <p:pic>
        <p:nvPicPr>
          <p:cNvPr id="12"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23572" y="4028182"/>
            <a:ext cx="282773" cy="282773"/>
          </a:xfrm>
          <a:prstGeom prst="rect">
            <a:avLst/>
          </a:prstGeom>
        </p:spPr>
      </p:pic>
      <p:sp>
        <p:nvSpPr>
          <p:cNvPr id="13" name="Text 7"/>
          <p:cNvSpPr/>
          <p:nvPr/>
        </p:nvSpPr>
        <p:spPr>
          <a:xfrm>
            <a:off x="8165544" y="4018836"/>
            <a:ext cx="5678686"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Beslissen over slagen, zakken of fraudebesluiten</a:t>
            </a:r>
            <a:endParaRPr lang="en-US" sz="1450" dirty="0"/>
          </a:p>
        </p:txBody>
      </p:sp>
      <p:pic>
        <p:nvPicPr>
          <p:cNvPr id="14" name="Image 4"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23572" y="4961275"/>
            <a:ext cx="282773" cy="282773"/>
          </a:xfrm>
          <a:prstGeom prst="rect">
            <a:avLst/>
          </a:prstGeom>
        </p:spPr>
      </p:pic>
      <p:sp>
        <p:nvSpPr>
          <p:cNvPr id="15" name="Text 8"/>
          <p:cNvSpPr/>
          <p:nvPr/>
        </p:nvSpPr>
        <p:spPr>
          <a:xfrm>
            <a:off x="8165544" y="4951928"/>
            <a:ext cx="5678686"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Beoordelen en eindoordelen vellen</a:t>
            </a:r>
            <a:endParaRPr lang="en-US" sz="1450" dirty="0"/>
          </a:p>
        </p:txBody>
      </p:sp>
      <p:sp>
        <p:nvSpPr>
          <p:cNvPr id="16" name="Text 9"/>
          <p:cNvSpPr/>
          <p:nvPr/>
        </p:nvSpPr>
        <p:spPr>
          <a:xfrm>
            <a:off x="8165544" y="5885021"/>
            <a:ext cx="5678686"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Cijfers of beoordelingen toekennen</a:t>
            </a:r>
            <a:endParaRPr lang="en-US" sz="1450" dirty="0"/>
          </a:p>
        </p:txBody>
      </p:sp>
      <p:sp>
        <p:nvSpPr>
          <p:cNvPr id="17" name="Shape 10"/>
          <p:cNvSpPr/>
          <p:nvPr/>
        </p:nvSpPr>
        <p:spPr>
          <a:xfrm>
            <a:off x="793790" y="6862882"/>
            <a:ext cx="13042821" cy="775692"/>
          </a:xfrm>
          <a:prstGeom prst="roundRect">
            <a:avLst>
              <a:gd name="adj" fmla="val 10209"/>
            </a:avLst>
          </a:prstGeom>
          <a:solidFill>
            <a:srgbClr val="BDB3FF"/>
          </a:solidFill>
          <a:ln/>
        </p:spPr>
        <p:txBody>
          <a:bodyPr/>
          <a:lstStyle/>
          <a:p>
            <a:endParaRPr lang="nl-NL"/>
          </a:p>
        </p:txBody>
      </p:sp>
      <p:pic>
        <p:nvPicPr>
          <p:cNvPr id="18" name="Image 5" descr="preencoded.png"/>
          <p:cNvPicPr>
            <a:picLocks noChangeAspect="1"/>
          </p:cNvPicPr>
          <p:nvPr/>
        </p:nvPicPr>
        <p:blipFill>
          <a:blip r:embed="rId5"/>
          <a:stretch>
            <a:fillRect/>
          </a:stretch>
        </p:blipFill>
        <p:spPr>
          <a:xfrm>
            <a:off x="982266" y="7146727"/>
            <a:ext cx="235625" cy="188476"/>
          </a:xfrm>
          <a:prstGeom prst="rect">
            <a:avLst/>
          </a:prstGeom>
        </p:spPr>
      </p:pic>
      <p:sp>
        <p:nvSpPr>
          <p:cNvPr id="19" name="Text 11"/>
          <p:cNvSpPr/>
          <p:nvPr/>
        </p:nvSpPr>
        <p:spPr>
          <a:xfrm>
            <a:off x="1406366" y="7088981"/>
            <a:ext cx="12241768" cy="294203"/>
          </a:xfrm>
          <a:prstGeom prst="rect">
            <a:avLst/>
          </a:prstGeom>
          <a:noFill/>
          <a:ln/>
        </p:spPr>
        <p:txBody>
          <a:bodyPr wrap="none" lIns="0" tIns="0" rIns="0" bIns="0" rtlCol="0" anchor="t"/>
          <a:lstStyle/>
          <a:p>
            <a:pPr marL="0" indent="0" algn="l">
              <a:lnSpc>
                <a:spcPts val="2300"/>
              </a:lnSpc>
              <a:buNone/>
            </a:pPr>
            <a:r>
              <a:rPr lang="en-US" sz="1450" b="1" dirty="0">
                <a:solidFill>
                  <a:srgbClr val="000000"/>
                </a:solidFill>
                <a:latin typeface="Inter" pitchFamily="34" charset="0"/>
                <a:ea typeface="Inter" pitchFamily="34" charset="-122"/>
                <a:cs typeface="Inter" pitchFamily="34" charset="-120"/>
              </a:rPr>
              <a:t>De mens blijft altijd eindverantwoordelijk.</a:t>
            </a:r>
            <a:r>
              <a:rPr lang="en-US" sz="1450" dirty="0">
                <a:solidFill>
                  <a:srgbClr val="000000"/>
                </a:solidFill>
                <a:latin typeface="Inter" pitchFamily="34" charset="0"/>
                <a:ea typeface="Inter" pitchFamily="34" charset="-122"/>
                <a:cs typeface="Inter" pitchFamily="34" charset="-120"/>
              </a:rPr>
              <a:t> Dit is niet alleen een ethisch principe — het is een juridische vereiste onder de AI Act.</a:t>
            </a:r>
            <a:endParaRPr lang="en-US" sz="1450" dirty="0"/>
          </a:p>
        </p:txBody>
      </p:sp>
    </p:spTree>
  </p:cSld>
  <p:clrMapOvr>
    <a:masterClrMapping/>
  </p:clrMapOvr>
  <p:transition>
    <p:push dir="u"/>
  </p:transition>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2049780"/>
            <a:ext cx="10364391"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Van AI-transparantie naar AI-geletterdheid</a:t>
            </a:r>
            <a:endParaRPr lang="en-US" sz="3900" dirty="0"/>
          </a:p>
        </p:txBody>
      </p:sp>
      <p:sp>
        <p:nvSpPr>
          <p:cNvPr id="3" name="Text 1"/>
          <p:cNvSpPr/>
          <p:nvPr/>
        </p:nvSpPr>
        <p:spPr>
          <a:xfrm>
            <a:off x="793790" y="306669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Veel onderwijsinstellingen richten hun beleid primair op </a:t>
            </a:r>
            <a:r>
              <a:rPr lang="en-US" sz="1550" b="1" dirty="0">
                <a:solidFill>
                  <a:srgbClr val="272525"/>
                </a:solidFill>
                <a:latin typeface="Inter" pitchFamily="34" charset="0"/>
                <a:ea typeface="Inter" pitchFamily="34" charset="-122"/>
                <a:cs typeface="Inter" pitchFamily="34" charset="-120"/>
              </a:rPr>
              <a:t>transparantie</a:t>
            </a:r>
            <a:r>
              <a:rPr lang="en-US" sz="1550" dirty="0">
                <a:solidFill>
                  <a:srgbClr val="272525"/>
                </a:solidFill>
                <a:latin typeface="Inter" pitchFamily="34" charset="0"/>
                <a:ea typeface="Inter" pitchFamily="34" charset="-122"/>
                <a:cs typeface="Inter" pitchFamily="34" charset="-120"/>
              </a:rPr>
              <a:t>. Studenten worden gevraagd te melden of ze AI hebben gebruikt, welke tool ze hebben ingezet en voor welke stap in het proces. Dit is een waardevolle eerste stap — maar het schiet tekort.</a:t>
            </a:r>
            <a:endParaRPr lang="en-US" sz="1550" dirty="0"/>
          </a:p>
        </p:txBody>
      </p:sp>
      <p:sp>
        <p:nvSpPr>
          <p:cNvPr id="4" name="Shape 2"/>
          <p:cNvSpPr/>
          <p:nvPr/>
        </p:nvSpPr>
        <p:spPr>
          <a:xfrm>
            <a:off x="650915" y="3925014"/>
            <a:ext cx="6565106" cy="2254687"/>
          </a:xfrm>
          <a:prstGeom prst="roundRect">
            <a:avLst>
              <a:gd name="adj" fmla="val 6338"/>
            </a:avLst>
          </a:prstGeom>
          <a:solidFill>
            <a:srgbClr val="BDB3FF"/>
          </a:solidFill>
          <a:ln/>
        </p:spPr>
        <p:txBody>
          <a:bodyPr/>
          <a:lstStyle/>
          <a:p>
            <a:endParaRPr lang="nl-NL"/>
          </a:p>
        </p:txBody>
      </p:sp>
      <p:sp>
        <p:nvSpPr>
          <p:cNvPr id="5" name="Text 3"/>
          <p:cNvSpPr/>
          <p:nvPr/>
        </p:nvSpPr>
        <p:spPr>
          <a:xfrm>
            <a:off x="849273" y="412337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Transparantie zegt</a:t>
            </a:r>
            <a:endParaRPr lang="en-US" sz="1950" dirty="0"/>
          </a:p>
        </p:txBody>
      </p:sp>
      <p:sp>
        <p:nvSpPr>
          <p:cNvPr id="6" name="Text 4"/>
          <p:cNvSpPr/>
          <p:nvPr/>
        </p:nvSpPr>
        <p:spPr>
          <a:xfrm>
            <a:off x="849273" y="4631888"/>
            <a:ext cx="6168390" cy="1091446"/>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Of AI gebruikt is</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Welke tool is ingezet</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Voor welke stap</a:t>
            </a:r>
            <a:endParaRPr lang="en-US" sz="1550" dirty="0"/>
          </a:p>
        </p:txBody>
      </p:sp>
      <p:sp>
        <p:nvSpPr>
          <p:cNvPr id="7" name="Text 5"/>
          <p:cNvSpPr/>
          <p:nvPr/>
        </p:nvSpPr>
        <p:spPr>
          <a:xfrm>
            <a:off x="7564874" y="4123372"/>
            <a:ext cx="3537347"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Transparantie zegt niets over</a:t>
            </a:r>
            <a:endParaRPr lang="en-US" sz="1950" dirty="0"/>
          </a:p>
        </p:txBody>
      </p:sp>
      <p:sp>
        <p:nvSpPr>
          <p:cNvPr id="8" name="Text 6"/>
          <p:cNvSpPr/>
          <p:nvPr/>
        </p:nvSpPr>
        <p:spPr>
          <a:xfrm>
            <a:off x="7564874" y="4631888"/>
            <a:ext cx="6279356" cy="147839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De kwaliteit van het denken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De diepgang van de redenering</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De mate van eigen inzicht</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Of de student werkelijk iets heeft geleerd</a:t>
            </a:r>
            <a:endParaRPr lang="en-US" sz="1550" dirty="0"/>
          </a:p>
        </p:txBody>
      </p:sp>
    </p:spTree>
  </p:cSld>
  <p:clrMapOvr>
    <a:masterClrMapping/>
  </p:clrMapOvr>
  <p:transition>
    <p:push dir="u"/>
  </p:transition>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906899"/>
            <a:ext cx="4713684" cy="589121"/>
          </a:xfrm>
          <a:prstGeom prst="rect">
            <a:avLst/>
          </a:prstGeom>
          <a:noFill/>
          <a:ln/>
        </p:spPr>
        <p:txBody>
          <a:bodyPr wrap="none" lIns="0" tIns="0" rIns="0" bIns="0" rtlCol="0" anchor="t"/>
          <a:lstStyle/>
          <a:p>
            <a:pPr marL="0" indent="0" algn="l">
              <a:lnSpc>
                <a:spcPts val="4600"/>
              </a:lnSpc>
              <a:buNone/>
            </a:pPr>
            <a:r>
              <a:rPr lang="en-US" sz="3700" b="1" dirty="0">
                <a:solidFill>
                  <a:srgbClr val="000000"/>
                </a:solidFill>
                <a:latin typeface="Inter Bold" pitchFamily="34" charset="0"/>
                <a:ea typeface="Inter Bold" pitchFamily="34" charset="-122"/>
                <a:cs typeface="Inter Bold" pitchFamily="34" charset="-120"/>
              </a:rPr>
              <a:t>Het echte vraagstuk</a:t>
            </a:r>
            <a:endParaRPr lang="en-US" sz="3700" dirty="0"/>
          </a:p>
        </p:txBody>
      </p:sp>
      <p:sp>
        <p:nvSpPr>
          <p:cNvPr id="4" name="Text 1"/>
          <p:cNvSpPr/>
          <p:nvPr/>
        </p:nvSpPr>
        <p:spPr>
          <a:xfrm>
            <a:off x="1076563" y="2033230"/>
            <a:ext cx="7273647" cy="589359"/>
          </a:xfrm>
          <a:prstGeom prst="rect">
            <a:avLst/>
          </a:prstGeom>
          <a:noFill/>
          <a:ln/>
        </p:spPr>
        <p:txBody>
          <a:bodyPr wrap="square" lIns="0" tIns="0" rIns="0" bIns="0" rtlCol="0" anchor="t"/>
          <a:lstStyle/>
          <a:p>
            <a:pPr marL="0" indent="0" algn="l">
              <a:lnSpc>
                <a:spcPts val="2300"/>
              </a:lnSpc>
              <a:buNone/>
            </a:pPr>
            <a:r>
              <a:rPr lang="en-US" sz="1850" b="1" dirty="0">
                <a:solidFill>
                  <a:srgbClr val="000000"/>
                </a:solidFill>
                <a:latin typeface="Inter Bold" pitchFamily="34" charset="0"/>
                <a:ea typeface="Inter Bold" pitchFamily="34" charset="-122"/>
                <a:cs typeface="Inter Bold" pitchFamily="34" charset="-120"/>
              </a:rPr>
              <a:t>Hoe zorgen we dat AI het denken versterkt in plaats van vervangt?</a:t>
            </a:r>
            <a:endParaRPr lang="en-US" sz="1850" dirty="0"/>
          </a:p>
        </p:txBody>
      </p:sp>
      <p:sp>
        <p:nvSpPr>
          <p:cNvPr id="5" name="Shape 2"/>
          <p:cNvSpPr/>
          <p:nvPr/>
        </p:nvSpPr>
        <p:spPr>
          <a:xfrm>
            <a:off x="793790" y="1764625"/>
            <a:ext cx="22860" cy="1126569"/>
          </a:xfrm>
          <a:prstGeom prst="rect">
            <a:avLst/>
          </a:prstGeom>
          <a:solidFill>
            <a:srgbClr val="2B0AFF"/>
          </a:solidFill>
          <a:ln/>
        </p:spPr>
        <p:txBody>
          <a:bodyPr/>
          <a:lstStyle/>
          <a:p>
            <a:endParaRPr lang="nl-NL"/>
          </a:p>
        </p:txBody>
      </p:sp>
      <p:sp>
        <p:nvSpPr>
          <p:cNvPr id="6" name="Text 3"/>
          <p:cNvSpPr/>
          <p:nvPr/>
        </p:nvSpPr>
        <p:spPr>
          <a:xfrm>
            <a:off x="793790" y="3092648"/>
            <a:ext cx="7556421" cy="882610"/>
          </a:xfrm>
          <a:prstGeom prst="rect">
            <a:avLst/>
          </a:prstGeom>
          <a:noFill/>
          <a:ln/>
        </p:spPr>
        <p:txBody>
          <a:bodyPr wrap="squar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Transparantie is een middel, geen doel. Het echte vraagstuk gaat over leerprocessen en de kwaliteit van redeneren. Daarvoor hebben we een </a:t>
            </a:r>
            <a:r>
              <a:rPr lang="en-US" sz="1450" b="1" dirty="0">
                <a:solidFill>
                  <a:srgbClr val="272525"/>
                </a:solidFill>
                <a:latin typeface="Inter" pitchFamily="34" charset="0"/>
                <a:ea typeface="Inter" pitchFamily="34" charset="-122"/>
                <a:cs typeface="Inter" pitchFamily="34" charset="-120"/>
              </a:rPr>
              <a:t>didactisch kader</a:t>
            </a:r>
            <a:r>
              <a:rPr lang="en-US" sz="1450" dirty="0">
                <a:solidFill>
                  <a:srgbClr val="272525"/>
                </a:solidFill>
                <a:latin typeface="Inter" pitchFamily="34" charset="0"/>
                <a:ea typeface="Inter" pitchFamily="34" charset="-122"/>
                <a:cs typeface="Inter" pitchFamily="34" charset="-120"/>
              </a:rPr>
              <a:t> nodig.</a:t>
            </a:r>
            <a:endParaRPr lang="en-US" sz="1450" dirty="0"/>
          </a:p>
        </p:txBody>
      </p:sp>
      <p:sp>
        <p:nvSpPr>
          <p:cNvPr id="7" name="Text 4"/>
          <p:cNvSpPr/>
          <p:nvPr/>
        </p:nvSpPr>
        <p:spPr>
          <a:xfrm>
            <a:off x="793790" y="4176713"/>
            <a:ext cx="7556421" cy="588407"/>
          </a:xfrm>
          <a:prstGeom prst="rect">
            <a:avLst/>
          </a:prstGeom>
          <a:noFill/>
          <a:ln/>
        </p:spPr>
        <p:txBody>
          <a:bodyPr wrap="squar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Niet alleen regels en meldingsplichten, maar een structurele manier om AI-interactie pedagogisch te verankeren in opdrachten, toetsen en leeractiviteiten.</a:t>
            </a:r>
            <a:endParaRPr lang="en-US" sz="1450" dirty="0"/>
          </a:p>
        </p:txBody>
      </p:sp>
      <p:sp>
        <p:nvSpPr>
          <p:cNvPr id="8" name="Shape 5"/>
          <p:cNvSpPr/>
          <p:nvPr/>
        </p:nvSpPr>
        <p:spPr>
          <a:xfrm>
            <a:off x="793790" y="4966573"/>
            <a:ext cx="7556421" cy="1088469"/>
          </a:xfrm>
          <a:prstGeom prst="roundRect">
            <a:avLst>
              <a:gd name="adj" fmla="val 7275"/>
            </a:avLst>
          </a:prstGeom>
          <a:solidFill>
            <a:srgbClr val="D3CCFF"/>
          </a:solidFill>
          <a:ln w="7620">
            <a:solidFill>
              <a:srgbClr val="B9B2E5"/>
            </a:solidFill>
            <a:prstDash val="solid"/>
          </a:ln>
        </p:spPr>
        <p:txBody>
          <a:bodyPr/>
          <a:lstStyle/>
          <a:p>
            <a:endParaRPr lang="nl-NL"/>
          </a:p>
        </p:txBody>
      </p:sp>
      <p:sp>
        <p:nvSpPr>
          <p:cNvPr id="9" name="Text 6"/>
          <p:cNvSpPr/>
          <p:nvPr/>
        </p:nvSpPr>
        <p:spPr>
          <a:xfrm>
            <a:off x="989886" y="5162669"/>
            <a:ext cx="2356842" cy="294680"/>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Regels alleen</a:t>
            </a:r>
            <a:endParaRPr lang="en-US" sz="1850" dirty="0"/>
          </a:p>
        </p:txBody>
      </p:sp>
      <p:sp>
        <p:nvSpPr>
          <p:cNvPr id="10" name="Text 7"/>
          <p:cNvSpPr/>
          <p:nvPr/>
        </p:nvSpPr>
        <p:spPr>
          <a:xfrm>
            <a:off x="989886" y="5564743"/>
            <a:ext cx="7164229"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Beschrijven wat mag en niet mag, maar sturen het leerproces niet.</a:t>
            </a:r>
            <a:endParaRPr lang="en-US" sz="1450" dirty="0"/>
          </a:p>
        </p:txBody>
      </p:sp>
      <p:sp>
        <p:nvSpPr>
          <p:cNvPr id="11" name="Shape 8"/>
          <p:cNvSpPr/>
          <p:nvPr/>
        </p:nvSpPr>
        <p:spPr>
          <a:xfrm>
            <a:off x="793790" y="6234113"/>
            <a:ext cx="7556421" cy="1088469"/>
          </a:xfrm>
          <a:prstGeom prst="roundRect">
            <a:avLst>
              <a:gd name="adj" fmla="val 7275"/>
            </a:avLst>
          </a:prstGeom>
          <a:solidFill>
            <a:srgbClr val="D3CCFF"/>
          </a:solidFill>
          <a:ln w="7620">
            <a:solidFill>
              <a:srgbClr val="B9B2E5"/>
            </a:solidFill>
            <a:prstDash val="solid"/>
          </a:ln>
        </p:spPr>
        <p:txBody>
          <a:bodyPr/>
          <a:lstStyle/>
          <a:p>
            <a:endParaRPr lang="nl-NL"/>
          </a:p>
        </p:txBody>
      </p:sp>
      <p:sp>
        <p:nvSpPr>
          <p:cNvPr id="12" name="Text 9"/>
          <p:cNvSpPr/>
          <p:nvPr/>
        </p:nvSpPr>
        <p:spPr>
          <a:xfrm>
            <a:off x="989886" y="6430208"/>
            <a:ext cx="2356842" cy="294680"/>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Didactisch kader</a:t>
            </a:r>
            <a:endParaRPr lang="en-US" sz="1850" dirty="0"/>
          </a:p>
        </p:txBody>
      </p:sp>
      <p:sp>
        <p:nvSpPr>
          <p:cNvPr id="13" name="Text 10"/>
          <p:cNvSpPr/>
          <p:nvPr/>
        </p:nvSpPr>
        <p:spPr>
          <a:xfrm>
            <a:off x="989886" y="6832283"/>
            <a:ext cx="7164229" cy="294203"/>
          </a:xfrm>
          <a:prstGeom prst="rect">
            <a:avLst/>
          </a:prstGeom>
          <a:noFill/>
          <a:ln/>
        </p:spPr>
        <p:txBody>
          <a:bodyPr wrap="non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Structureert hoe studenten met AI omgaan en zorgt voor actief, kritisch denken.</a:t>
            </a:r>
            <a:endParaRPr lang="en-US" sz="1450" dirty="0"/>
          </a:p>
        </p:txBody>
      </p:sp>
    </p:spTree>
  </p:cSld>
  <p:clrMapOvr>
    <a:masterClrMapping/>
  </p:clrMapOvr>
  <p:transition>
    <p:push dir="u"/>
  </p:transition>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793790" y="745688"/>
            <a:ext cx="1814274" cy="373142"/>
          </a:xfrm>
          <a:prstGeom prst="roundRect">
            <a:avLst>
              <a:gd name="adj" fmla="val 17872"/>
            </a:avLst>
          </a:prstGeom>
          <a:solidFill>
            <a:srgbClr val="D3CCFF"/>
          </a:solidFill>
          <a:ln/>
        </p:spPr>
        <p:txBody>
          <a:bodyPr/>
          <a:lstStyle/>
          <a:p>
            <a:endParaRPr lang="nl-NL"/>
          </a:p>
        </p:txBody>
      </p:sp>
      <p:sp>
        <p:nvSpPr>
          <p:cNvPr id="3" name="Text 1"/>
          <p:cNvSpPr/>
          <p:nvPr/>
        </p:nvSpPr>
        <p:spPr>
          <a:xfrm>
            <a:off x="912852" y="805220"/>
            <a:ext cx="1576149" cy="254079"/>
          </a:xfrm>
          <a:prstGeom prst="rect">
            <a:avLst/>
          </a:prstGeom>
          <a:noFill/>
          <a:ln/>
        </p:spPr>
        <p:txBody>
          <a:bodyPr wrap="none" lIns="0" tIns="0" rIns="0" bIns="0" rtlCol="0" anchor="t"/>
          <a:lstStyle/>
          <a:p>
            <a:pPr marL="0" indent="0" algn="l">
              <a:lnSpc>
                <a:spcPts val="2000"/>
              </a:lnSpc>
              <a:buNone/>
            </a:pPr>
            <a:r>
              <a:rPr lang="en-US" sz="1250" dirty="0">
                <a:solidFill>
                  <a:srgbClr val="272525"/>
                </a:solidFill>
                <a:latin typeface="Inter" pitchFamily="34" charset="0"/>
                <a:ea typeface="Inter" pitchFamily="34" charset="-122"/>
                <a:cs typeface="Inter" pitchFamily="34" charset="-120"/>
              </a:rPr>
              <a:t>DIDACTISCH MODEL</a:t>
            </a:r>
            <a:endParaRPr lang="en-US" sz="1250" dirty="0"/>
          </a:p>
        </p:txBody>
      </p:sp>
      <p:sp>
        <p:nvSpPr>
          <p:cNvPr id="4" name="Text 2"/>
          <p:cNvSpPr/>
          <p:nvPr/>
        </p:nvSpPr>
        <p:spPr>
          <a:xfrm>
            <a:off x="793790" y="1198126"/>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Het HEAR-model</a:t>
            </a:r>
            <a:endParaRPr lang="en-US" sz="3900" dirty="0"/>
          </a:p>
        </p:txBody>
      </p:sp>
      <p:sp>
        <p:nvSpPr>
          <p:cNvPr id="5" name="Text 3"/>
          <p:cNvSpPr/>
          <p:nvPr/>
        </p:nvSpPr>
        <p:spPr>
          <a:xfrm>
            <a:off x="793790" y="211586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Het HEAR-model biedt een didactisch kader om AI-interactie in het onderwijs te structureren. Het helpt studenten niet alleen AI te </a:t>
            </a:r>
            <a:r>
              <a:rPr lang="en-US" sz="1550" i="1" dirty="0">
                <a:solidFill>
                  <a:srgbClr val="272525"/>
                </a:solidFill>
                <a:latin typeface="Inter" pitchFamily="34" charset="0"/>
                <a:ea typeface="Inter" pitchFamily="34" charset="-122"/>
                <a:cs typeface="Inter" pitchFamily="34" charset="-120"/>
              </a:rPr>
              <a:t>gebruiken</a:t>
            </a:r>
            <a:r>
              <a:rPr lang="en-US" sz="1550" dirty="0">
                <a:solidFill>
                  <a:srgbClr val="272525"/>
                </a:solidFill>
                <a:latin typeface="Inter" pitchFamily="34" charset="0"/>
                <a:ea typeface="Inter" pitchFamily="34" charset="-122"/>
                <a:cs typeface="Inter" pitchFamily="34" charset="-120"/>
              </a:rPr>
              <a:t>, maar er ook kritisch en verantwoordelijk mee om te gaan.</a:t>
            </a:r>
            <a:endParaRPr lang="en-US" sz="1550" dirty="0"/>
          </a:p>
        </p:txBody>
      </p:sp>
      <p:pic>
        <p:nvPicPr>
          <p:cNvPr id="6" name="Image 0" descr="preencoded.png"/>
          <p:cNvPicPr>
            <a:picLocks noChangeAspect="1"/>
          </p:cNvPicPr>
          <p:nvPr/>
        </p:nvPicPr>
        <p:blipFill>
          <a:blip r:embed="rId3"/>
          <a:stretch>
            <a:fillRect/>
          </a:stretch>
        </p:blipFill>
        <p:spPr>
          <a:xfrm>
            <a:off x="793790" y="2974181"/>
            <a:ext cx="6521410" cy="793790"/>
          </a:xfrm>
          <a:prstGeom prst="rect">
            <a:avLst/>
          </a:prstGeom>
        </p:spPr>
      </p:pic>
      <p:sp>
        <p:nvSpPr>
          <p:cNvPr id="7" name="Text 4"/>
          <p:cNvSpPr/>
          <p:nvPr/>
        </p:nvSpPr>
        <p:spPr>
          <a:xfrm>
            <a:off x="992148" y="396632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H</a:t>
            </a:r>
            <a:endParaRPr lang="en-US" sz="1950" dirty="0"/>
          </a:p>
        </p:txBody>
      </p:sp>
      <p:sp>
        <p:nvSpPr>
          <p:cNvPr id="8" name="Text 5"/>
          <p:cNvSpPr/>
          <p:nvPr/>
        </p:nvSpPr>
        <p:spPr>
          <a:xfrm>
            <a:off x="992148" y="4395549"/>
            <a:ext cx="6124694" cy="635079"/>
          </a:xfrm>
          <a:prstGeom prst="rect">
            <a:avLst/>
          </a:prstGeom>
          <a:noFill/>
          <a:ln/>
        </p:spPr>
        <p:txBody>
          <a:bodyPr wrap="square" lIns="0" tIns="0" rIns="0" bIns="0" rtlCol="0" anchor="t"/>
          <a:lstStyle/>
          <a:p>
            <a:pPr marL="0" indent="0" algn="l">
              <a:lnSpc>
                <a:spcPts val="2500"/>
              </a:lnSpc>
              <a:buNone/>
            </a:pPr>
            <a:r>
              <a:rPr lang="en-US" sz="1550" b="1" dirty="0">
                <a:solidFill>
                  <a:srgbClr val="272525"/>
                </a:solidFill>
                <a:latin typeface="Inter" pitchFamily="34" charset="0"/>
                <a:ea typeface="Inter" pitchFamily="34" charset="-122"/>
                <a:cs typeface="Inter" pitchFamily="34" charset="-120"/>
              </a:rPr>
              <a:t>Human Intent </a:t>
            </a:r>
            <a:br>
              <a:rPr lang="en-US" sz="1550" b="1" dirty="0">
                <a:solidFill>
                  <a:srgbClr val="272525"/>
                </a:solidFill>
                <a:latin typeface="Inter" pitchFamily="34" charset="0"/>
                <a:ea typeface="Inter" pitchFamily="34" charset="-122"/>
                <a:cs typeface="Inter" pitchFamily="34" charset="-120"/>
              </a:rPr>
            </a:br>
            <a:r>
              <a:rPr lang="en-US" sz="1550" dirty="0">
                <a:solidFill>
                  <a:srgbClr val="272525"/>
                </a:solidFill>
                <a:latin typeface="Inter" pitchFamily="34" charset="0"/>
                <a:ea typeface="Inter" pitchFamily="34" charset="-122"/>
                <a:cs typeface="Inter" pitchFamily="34" charset="-120"/>
              </a:rPr>
              <a:t>De menselijke vraag staat centraal</a:t>
            </a:r>
            <a:endParaRPr lang="en-US" sz="1550" dirty="0"/>
          </a:p>
        </p:txBody>
      </p:sp>
      <p:pic>
        <p:nvPicPr>
          <p:cNvPr id="9" name="Image 1" descr="preencoded.png"/>
          <p:cNvPicPr>
            <a:picLocks noChangeAspect="1"/>
          </p:cNvPicPr>
          <p:nvPr/>
        </p:nvPicPr>
        <p:blipFill>
          <a:blip r:embed="rId4"/>
          <a:stretch>
            <a:fillRect/>
          </a:stretch>
        </p:blipFill>
        <p:spPr>
          <a:xfrm>
            <a:off x="7315200" y="2974181"/>
            <a:ext cx="6521410" cy="793790"/>
          </a:xfrm>
          <a:prstGeom prst="rect">
            <a:avLst/>
          </a:prstGeom>
        </p:spPr>
      </p:pic>
      <p:sp>
        <p:nvSpPr>
          <p:cNvPr id="10" name="Text 6"/>
          <p:cNvSpPr/>
          <p:nvPr/>
        </p:nvSpPr>
        <p:spPr>
          <a:xfrm>
            <a:off x="7513558" y="396632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E</a:t>
            </a:r>
            <a:endParaRPr lang="en-US" sz="1950" dirty="0"/>
          </a:p>
        </p:txBody>
      </p:sp>
      <p:sp>
        <p:nvSpPr>
          <p:cNvPr id="11" name="Text 7"/>
          <p:cNvSpPr/>
          <p:nvPr/>
        </p:nvSpPr>
        <p:spPr>
          <a:xfrm>
            <a:off x="7513558" y="4395549"/>
            <a:ext cx="6124694" cy="635079"/>
          </a:xfrm>
          <a:prstGeom prst="rect">
            <a:avLst/>
          </a:prstGeom>
          <a:noFill/>
          <a:ln/>
        </p:spPr>
        <p:txBody>
          <a:bodyPr wrap="square" lIns="0" tIns="0" rIns="0" bIns="0" rtlCol="0" anchor="t"/>
          <a:lstStyle/>
          <a:p>
            <a:pPr marL="0" indent="0" algn="l">
              <a:lnSpc>
                <a:spcPts val="2500"/>
              </a:lnSpc>
              <a:buNone/>
            </a:pPr>
            <a:r>
              <a:rPr lang="en-US" sz="1550" b="1" dirty="0">
                <a:solidFill>
                  <a:srgbClr val="272525"/>
                </a:solidFill>
                <a:latin typeface="Inter" pitchFamily="34" charset="0"/>
                <a:ea typeface="Inter" pitchFamily="34" charset="-122"/>
                <a:cs typeface="Inter" pitchFamily="34" charset="-120"/>
              </a:rPr>
              <a:t>Expressive Interaction</a:t>
            </a:r>
            <a:br>
              <a:rPr lang="en-US" sz="1550" b="1" dirty="0">
                <a:solidFill>
                  <a:srgbClr val="272525"/>
                </a:solidFill>
                <a:latin typeface="Inter" pitchFamily="34" charset="0"/>
                <a:ea typeface="Inter" pitchFamily="34" charset="-122"/>
                <a:cs typeface="Inter" pitchFamily="34" charset="-120"/>
              </a:rPr>
            </a:br>
            <a:r>
              <a:rPr lang="en-US" sz="1550" dirty="0" err="1">
                <a:solidFill>
                  <a:srgbClr val="272525"/>
                </a:solidFill>
                <a:latin typeface="Inter" pitchFamily="34" charset="0"/>
                <a:ea typeface="Inter" pitchFamily="34" charset="-122"/>
                <a:cs typeface="Inter" pitchFamily="34" charset="-120"/>
              </a:rPr>
              <a:t>Effectief</a:t>
            </a:r>
            <a:r>
              <a:rPr lang="en-US" sz="1550" dirty="0">
                <a:solidFill>
                  <a:srgbClr val="272525"/>
                </a:solidFill>
                <a:latin typeface="Inter" pitchFamily="34" charset="0"/>
                <a:ea typeface="Inter" pitchFamily="34" charset="-122"/>
                <a:cs typeface="Inter" pitchFamily="34" charset="-120"/>
              </a:rPr>
              <a:t> communiceren met AI</a:t>
            </a:r>
            <a:endParaRPr lang="en-US" sz="1550" dirty="0"/>
          </a:p>
        </p:txBody>
      </p:sp>
      <p:pic>
        <p:nvPicPr>
          <p:cNvPr id="12" name="Image 2" descr="preencoded.png"/>
          <p:cNvPicPr>
            <a:picLocks noChangeAspect="1"/>
          </p:cNvPicPr>
          <p:nvPr/>
        </p:nvPicPr>
        <p:blipFill>
          <a:blip r:embed="rId5"/>
          <a:stretch>
            <a:fillRect/>
          </a:stretch>
        </p:blipFill>
        <p:spPr>
          <a:xfrm>
            <a:off x="793790" y="5228987"/>
            <a:ext cx="6521410" cy="793790"/>
          </a:xfrm>
          <a:prstGeom prst="rect">
            <a:avLst/>
          </a:prstGeom>
        </p:spPr>
      </p:pic>
      <p:sp>
        <p:nvSpPr>
          <p:cNvPr id="13" name="Text 8"/>
          <p:cNvSpPr/>
          <p:nvPr/>
        </p:nvSpPr>
        <p:spPr>
          <a:xfrm>
            <a:off x="992148" y="622113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a:t>
            </a:r>
            <a:endParaRPr lang="en-US" sz="1950" dirty="0"/>
          </a:p>
        </p:txBody>
      </p:sp>
      <p:sp>
        <p:nvSpPr>
          <p:cNvPr id="14" name="Text 9"/>
          <p:cNvSpPr/>
          <p:nvPr/>
        </p:nvSpPr>
        <p:spPr>
          <a:xfrm>
            <a:off x="992148" y="6650355"/>
            <a:ext cx="6124694" cy="635079"/>
          </a:xfrm>
          <a:prstGeom prst="rect">
            <a:avLst/>
          </a:prstGeom>
          <a:noFill/>
          <a:ln/>
        </p:spPr>
        <p:txBody>
          <a:bodyPr wrap="square" lIns="0" tIns="0" rIns="0" bIns="0" rtlCol="0" anchor="t"/>
          <a:lstStyle/>
          <a:p>
            <a:pPr marL="0" indent="0" algn="l">
              <a:lnSpc>
                <a:spcPts val="2500"/>
              </a:lnSpc>
              <a:buNone/>
            </a:pPr>
            <a:r>
              <a:rPr lang="en-US" sz="1550" b="1" dirty="0">
                <a:solidFill>
                  <a:srgbClr val="272525"/>
                </a:solidFill>
                <a:latin typeface="Inter" pitchFamily="34" charset="0"/>
                <a:ea typeface="Inter" pitchFamily="34" charset="-122"/>
                <a:cs typeface="Inter" pitchFamily="34" charset="-120"/>
              </a:rPr>
              <a:t>AI Mediation</a:t>
            </a:r>
            <a:r>
              <a:rPr lang="en-US" sz="1550" dirty="0">
                <a:solidFill>
                  <a:srgbClr val="272525"/>
                </a:solidFill>
                <a:latin typeface="Inter" pitchFamily="34" charset="0"/>
                <a:ea typeface="Inter" pitchFamily="34" charset="-122"/>
                <a:cs typeface="Inter" pitchFamily="34" charset="-120"/>
              </a:rPr>
              <a:t>Kritisch analyseren van AI-output</a:t>
            </a:r>
            <a:endParaRPr lang="en-US" sz="1550" dirty="0"/>
          </a:p>
        </p:txBody>
      </p:sp>
      <p:pic>
        <p:nvPicPr>
          <p:cNvPr id="15" name="Image 3" descr="preencoded.png"/>
          <p:cNvPicPr>
            <a:picLocks noChangeAspect="1"/>
          </p:cNvPicPr>
          <p:nvPr/>
        </p:nvPicPr>
        <p:blipFill>
          <a:blip r:embed="rId6"/>
          <a:stretch>
            <a:fillRect/>
          </a:stretch>
        </p:blipFill>
        <p:spPr>
          <a:xfrm>
            <a:off x="7315200" y="5228987"/>
            <a:ext cx="6521410" cy="793790"/>
          </a:xfrm>
          <a:prstGeom prst="rect">
            <a:avLst/>
          </a:prstGeom>
        </p:spPr>
      </p:pic>
      <p:sp>
        <p:nvSpPr>
          <p:cNvPr id="16" name="Text 10"/>
          <p:cNvSpPr/>
          <p:nvPr/>
        </p:nvSpPr>
        <p:spPr>
          <a:xfrm>
            <a:off x="7513558" y="622113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R</a:t>
            </a:r>
            <a:endParaRPr lang="en-US" sz="1950" dirty="0"/>
          </a:p>
        </p:txBody>
      </p:sp>
      <p:sp>
        <p:nvSpPr>
          <p:cNvPr id="17" name="Text 11"/>
          <p:cNvSpPr/>
          <p:nvPr/>
        </p:nvSpPr>
        <p:spPr>
          <a:xfrm>
            <a:off x="7513558" y="6650355"/>
            <a:ext cx="6124694" cy="635079"/>
          </a:xfrm>
          <a:prstGeom prst="rect">
            <a:avLst/>
          </a:prstGeom>
          <a:noFill/>
          <a:ln/>
        </p:spPr>
        <p:txBody>
          <a:bodyPr wrap="square" lIns="0" tIns="0" rIns="0" bIns="0" rtlCol="0" anchor="t"/>
          <a:lstStyle/>
          <a:p>
            <a:pPr marL="0" indent="0" algn="l">
              <a:lnSpc>
                <a:spcPts val="2500"/>
              </a:lnSpc>
              <a:buNone/>
            </a:pPr>
            <a:r>
              <a:rPr lang="en-US" sz="1550" b="1" dirty="0">
                <a:solidFill>
                  <a:srgbClr val="272525"/>
                </a:solidFill>
                <a:latin typeface="Inter" pitchFamily="34" charset="0"/>
                <a:ea typeface="Inter" pitchFamily="34" charset="-122"/>
                <a:cs typeface="Inter" pitchFamily="34" charset="-120"/>
              </a:rPr>
              <a:t>Reasoned Responsibility</a:t>
            </a:r>
            <a:r>
              <a:rPr lang="en-US" sz="1550" dirty="0">
                <a:solidFill>
                  <a:srgbClr val="272525"/>
                </a:solidFill>
                <a:latin typeface="Inter" pitchFamily="34" charset="0"/>
                <a:ea typeface="Inter" pitchFamily="34" charset="-122"/>
                <a:cs typeface="Inter" pitchFamily="34" charset="-120"/>
              </a:rPr>
              <a:t>Eigen verantwoordelijkheid nemen</a:t>
            </a:r>
            <a:endParaRPr lang="en-US" sz="1550" dirty="0"/>
          </a:p>
        </p:txBody>
      </p:sp>
    </p:spTree>
  </p:cSld>
  <p:clrMapOvr>
    <a:masterClrMapping/>
  </p:clrMapOvr>
  <p:transition>
    <p:push dir="u"/>
  </p:transition>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752832"/>
            <a:ext cx="1508879" cy="339566"/>
          </a:xfrm>
          <a:prstGeom prst="roundRect">
            <a:avLst>
              <a:gd name="adj" fmla="val 17675"/>
            </a:avLst>
          </a:prstGeom>
          <a:noFill/>
          <a:ln w="7620">
            <a:solidFill>
              <a:srgbClr val="2B0AFF"/>
            </a:solidFill>
            <a:prstDash val="solid"/>
          </a:ln>
        </p:spPr>
        <p:txBody>
          <a:bodyPr/>
          <a:lstStyle/>
          <a:p>
            <a:endParaRPr lang="nl-NL"/>
          </a:p>
        </p:txBody>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94966" y="851178"/>
            <a:ext cx="142875" cy="142875"/>
          </a:xfrm>
          <a:prstGeom prst="rect">
            <a:avLst/>
          </a:prstGeom>
        </p:spPr>
      </p:pic>
      <p:sp>
        <p:nvSpPr>
          <p:cNvPr id="5" name="Text 1"/>
          <p:cNvSpPr/>
          <p:nvPr/>
        </p:nvSpPr>
        <p:spPr>
          <a:xfrm>
            <a:off x="6609278" y="814030"/>
            <a:ext cx="1065014" cy="217170"/>
          </a:xfrm>
          <a:prstGeom prst="rect">
            <a:avLst/>
          </a:prstGeom>
          <a:noFill/>
          <a:ln/>
        </p:spPr>
        <p:txBody>
          <a:bodyPr wrap="none" lIns="0" tIns="0" rIns="0" bIns="0" rtlCol="0" anchor="t"/>
          <a:lstStyle/>
          <a:p>
            <a:pPr marL="0" indent="0" algn="l">
              <a:lnSpc>
                <a:spcPts val="1700"/>
              </a:lnSpc>
              <a:buNone/>
            </a:pPr>
            <a:r>
              <a:rPr lang="en-US" sz="1100" dirty="0">
                <a:solidFill>
                  <a:srgbClr val="7A66FF"/>
                </a:solidFill>
                <a:latin typeface="Inter" pitchFamily="34" charset="0"/>
                <a:ea typeface="Inter" pitchFamily="34" charset="-122"/>
                <a:cs typeface="Inter" pitchFamily="34" charset="-120"/>
              </a:rPr>
              <a:t>HEAR — STAP 1</a:t>
            </a:r>
            <a:endParaRPr lang="en-US" sz="1100" dirty="0"/>
          </a:p>
        </p:txBody>
      </p:sp>
      <p:sp>
        <p:nvSpPr>
          <p:cNvPr id="6" name="Text 2"/>
          <p:cNvSpPr/>
          <p:nvPr/>
        </p:nvSpPr>
        <p:spPr>
          <a:xfrm>
            <a:off x="6280190" y="1156692"/>
            <a:ext cx="4465558" cy="558165"/>
          </a:xfrm>
          <a:prstGeom prst="rect">
            <a:avLst/>
          </a:prstGeom>
          <a:noFill/>
          <a:ln/>
        </p:spPr>
        <p:txBody>
          <a:bodyPr wrap="none" lIns="0" tIns="0" rIns="0" bIns="0" rtlCol="0" anchor="t"/>
          <a:lstStyle/>
          <a:p>
            <a:pPr marL="0" indent="0" algn="l">
              <a:lnSpc>
                <a:spcPts val="4350"/>
              </a:lnSpc>
              <a:buNone/>
            </a:pPr>
            <a:r>
              <a:rPr lang="en-US" sz="3500" b="1" dirty="0">
                <a:solidFill>
                  <a:srgbClr val="000000"/>
                </a:solidFill>
                <a:latin typeface="Inter Bold" pitchFamily="34" charset="0"/>
                <a:ea typeface="Inter Bold" pitchFamily="34" charset="-122"/>
                <a:cs typeface="Inter Bold" pitchFamily="34" charset="-120"/>
              </a:rPr>
              <a:t>H — Human Intent</a:t>
            </a:r>
            <a:endParaRPr lang="en-US" sz="3500" dirty="0"/>
          </a:p>
        </p:txBody>
      </p:sp>
      <p:sp>
        <p:nvSpPr>
          <p:cNvPr id="7" name="Text 3"/>
          <p:cNvSpPr/>
          <p:nvPr/>
        </p:nvSpPr>
        <p:spPr>
          <a:xfrm>
            <a:off x="6280190" y="1955959"/>
            <a:ext cx="7556421" cy="814388"/>
          </a:xfrm>
          <a:prstGeom prst="rect">
            <a:avLst/>
          </a:prstGeom>
          <a:noFill/>
          <a:ln/>
        </p:spPr>
        <p:txBody>
          <a:bodyPr wrap="square" lIns="0" tIns="0" rIns="0" bIns="0" rtlCol="0" anchor="t"/>
          <a:lstStyle/>
          <a:p>
            <a:pPr marL="0" indent="0" algn="l">
              <a:lnSpc>
                <a:spcPts val="2100"/>
              </a:lnSpc>
              <a:buNone/>
            </a:pPr>
            <a:r>
              <a:rPr lang="en-US" sz="1400" dirty="0">
                <a:solidFill>
                  <a:srgbClr val="272525"/>
                </a:solidFill>
                <a:latin typeface="Inter" pitchFamily="34" charset="0"/>
                <a:ea typeface="Inter" pitchFamily="34" charset="-122"/>
                <a:cs typeface="Inter" pitchFamily="34" charset="-120"/>
              </a:rPr>
              <a:t>De menselijke vraag staat altijd centraal. Vóórdat een student AI inschakelt, moet hij of zij helder formuleren wat het doel is. AI start nooit het leerproces — de </a:t>
            </a:r>
            <a:r>
              <a:rPr lang="en-US" sz="1400" b="1" dirty="0">
                <a:solidFill>
                  <a:srgbClr val="272525"/>
                </a:solidFill>
                <a:latin typeface="Inter" pitchFamily="34" charset="0"/>
                <a:ea typeface="Inter" pitchFamily="34" charset="-122"/>
                <a:cs typeface="Inter" pitchFamily="34" charset="-120"/>
              </a:rPr>
              <a:t>mens start het proces</a:t>
            </a:r>
            <a:r>
              <a:rPr lang="en-US" sz="1400" dirty="0">
                <a:solidFill>
                  <a:srgbClr val="272525"/>
                </a:solidFill>
                <a:latin typeface="Inter" pitchFamily="34" charset="0"/>
                <a:ea typeface="Inter" pitchFamily="34" charset="-122"/>
                <a:cs typeface="Inter" pitchFamily="34" charset="-120"/>
              </a:rPr>
              <a:t>.</a:t>
            </a:r>
            <a:endParaRPr lang="en-US" sz="1400" dirty="0"/>
          </a:p>
        </p:txBody>
      </p:sp>
      <p:pic>
        <p:nvPicPr>
          <p:cNvPr id="8"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80190" y="2951202"/>
            <a:ext cx="446484" cy="446484"/>
          </a:xfrm>
          <a:prstGeom prst="rect">
            <a:avLst/>
          </a:prstGeom>
        </p:spPr>
      </p:pic>
      <p:sp>
        <p:nvSpPr>
          <p:cNvPr id="9" name="Text 4"/>
          <p:cNvSpPr/>
          <p:nvPr/>
        </p:nvSpPr>
        <p:spPr>
          <a:xfrm>
            <a:off x="6280190" y="3598545"/>
            <a:ext cx="2232779" cy="278963"/>
          </a:xfrm>
          <a:prstGeom prst="rect">
            <a:avLst/>
          </a:prstGeom>
          <a:noFill/>
          <a:ln/>
        </p:spPr>
        <p:txBody>
          <a:bodyPr wrap="none" lIns="0" tIns="0" rIns="0" bIns="0" rtlCol="0" anchor="t"/>
          <a:lstStyle/>
          <a:p>
            <a:pPr marL="0" indent="0" algn="l">
              <a:lnSpc>
                <a:spcPts val="2150"/>
              </a:lnSpc>
              <a:buNone/>
            </a:pPr>
            <a:r>
              <a:rPr lang="en-US" sz="1750" b="1" dirty="0">
                <a:solidFill>
                  <a:srgbClr val="272525"/>
                </a:solidFill>
                <a:latin typeface="Inter Bold" pitchFamily="34" charset="0"/>
                <a:ea typeface="Inter Bold" pitchFamily="34" charset="-122"/>
                <a:cs typeface="Inter Bold" pitchFamily="34" charset="-120"/>
              </a:rPr>
              <a:t>Begrijpen</a:t>
            </a:r>
            <a:endParaRPr lang="en-US" sz="1750" dirty="0"/>
          </a:p>
        </p:txBody>
      </p:sp>
      <p:sp>
        <p:nvSpPr>
          <p:cNvPr id="10" name="Text 5"/>
          <p:cNvSpPr/>
          <p:nvPr/>
        </p:nvSpPr>
        <p:spPr>
          <a:xfrm>
            <a:off x="6280190" y="3973949"/>
            <a:ext cx="7556421" cy="271463"/>
          </a:xfrm>
          <a:prstGeom prst="rect">
            <a:avLst/>
          </a:prstGeom>
          <a:noFill/>
          <a:ln/>
        </p:spPr>
        <p:txBody>
          <a:bodyPr wrap="none" lIns="0" tIns="0" rIns="0" bIns="0" rtlCol="0" anchor="t"/>
          <a:lstStyle/>
          <a:p>
            <a:pPr marL="0" indent="0" algn="l">
              <a:lnSpc>
                <a:spcPts val="2100"/>
              </a:lnSpc>
              <a:buNone/>
            </a:pPr>
            <a:r>
              <a:rPr lang="en-US" sz="1400" dirty="0">
                <a:solidFill>
                  <a:srgbClr val="272525"/>
                </a:solidFill>
                <a:latin typeface="Inter" pitchFamily="34" charset="0"/>
                <a:ea typeface="Inter" pitchFamily="34" charset="-122"/>
                <a:cs typeface="Inter" pitchFamily="34" charset="-120"/>
              </a:rPr>
              <a:t>Wat wil de student werkelijk doorgronden? Welk concept of vraagstuk staat centraal?</a:t>
            </a:r>
            <a:endParaRPr lang="en-US" sz="1400" dirty="0"/>
          </a:p>
        </p:txBody>
      </p:sp>
      <p:pic>
        <p:nvPicPr>
          <p:cNvPr id="11"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80190" y="4566880"/>
            <a:ext cx="446484" cy="446484"/>
          </a:xfrm>
          <a:prstGeom prst="rect">
            <a:avLst/>
          </a:prstGeom>
        </p:spPr>
      </p:pic>
      <p:sp>
        <p:nvSpPr>
          <p:cNvPr id="12" name="Text 6"/>
          <p:cNvSpPr/>
          <p:nvPr/>
        </p:nvSpPr>
        <p:spPr>
          <a:xfrm>
            <a:off x="6280190" y="5214223"/>
            <a:ext cx="2232779" cy="278963"/>
          </a:xfrm>
          <a:prstGeom prst="rect">
            <a:avLst/>
          </a:prstGeom>
          <a:noFill/>
          <a:ln/>
        </p:spPr>
        <p:txBody>
          <a:bodyPr wrap="none" lIns="0" tIns="0" rIns="0" bIns="0" rtlCol="0" anchor="t"/>
          <a:lstStyle/>
          <a:p>
            <a:pPr marL="0" indent="0" algn="l">
              <a:lnSpc>
                <a:spcPts val="2150"/>
              </a:lnSpc>
              <a:buNone/>
            </a:pPr>
            <a:r>
              <a:rPr lang="en-US" sz="1750" b="1" dirty="0">
                <a:solidFill>
                  <a:srgbClr val="272525"/>
                </a:solidFill>
                <a:latin typeface="Inter Bold" pitchFamily="34" charset="0"/>
                <a:ea typeface="Inter Bold" pitchFamily="34" charset="-122"/>
                <a:cs typeface="Inter Bold" pitchFamily="34" charset="-120"/>
              </a:rPr>
              <a:t>Onderzoeken</a:t>
            </a:r>
            <a:endParaRPr lang="en-US" sz="1750" dirty="0"/>
          </a:p>
        </p:txBody>
      </p:sp>
      <p:sp>
        <p:nvSpPr>
          <p:cNvPr id="13" name="Text 7"/>
          <p:cNvSpPr/>
          <p:nvPr/>
        </p:nvSpPr>
        <p:spPr>
          <a:xfrm>
            <a:off x="6280190" y="5589627"/>
            <a:ext cx="7556421" cy="271463"/>
          </a:xfrm>
          <a:prstGeom prst="rect">
            <a:avLst/>
          </a:prstGeom>
          <a:noFill/>
          <a:ln/>
        </p:spPr>
        <p:txBody>
          <a:bodyPr wrap="none" lIns="0" tIns="0" rIns="0" bIns="0" rtlCol="0" anchor="t"/>
          <a:lstStyle/>
          <a:p>
            <a:pPr marL="0" indent="0" algn="l">
              <a:lnSpc>
                <a:spcPts val="2100"/>
              </a:lnSpc>
              <a:buNone/>
            </a:pPr>
            <a:r>
              <a:rPr lang="en-US" sz="1400" dirty="0">
                <a:solidFill>
                  <a:srgbClr val="272525"/>
                </a:solidFill>
                <a:latin typeface="Inter" pitchFamily="34" charset="0"/>
                <a:ea typeface="Inter" pitchFamily="34" charset="-122"/>
                <a:cs typeface="Inter" pitchFamily="34" charset="-120"/>
              </a:rPr>
              <a:t>Welk probleem of fenomeen wil de student verkennen en analyseren?</a:t>
            </a:r>
            <a:endParaRPr lang="en-US" sz="1400" dirty="0"/>
          </a:p>
        </p:txBody>
      </p:sp>
      <p:pic>
        <p:nvPicPr>
          <p:cNvPr id="14"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80190" y="6182558"/>
            <a:ext cx="446484" cy="446484"/>
          </a:xfrm>
          <a:prstGeom prst="rect">
            <a:avLst/>
          </a:prstGeom>
        </p:spPr>
      </p:pic>
      <p:sp>
        <p:nvSpPr>
          <p:cNvPr id="15" name="Text 8"/>
          <p:cNvSpPr/>
          <p:nvPr/>
        </p:nvSpPr>
        <p:spPr>
          <a:xfrm>
            <a:off x="6280190" y="6829901"/>
            <a:ext cx="2232779" cy="278963"/>
          </a:xfrm>
          <a:prstGeom prst="rect">
            <a:avLst/>
          </a:prstGeom>
          <a:noFill/>
          <a:ln/>
        </p:spPr>
        <p:txBody>
          <a:bodyPr wrap="none" lIns="0" tIns="0" rIns="0" bIns="0" rtlCol="0" anchor="t"/>
          <a:lstStyle/>
          <a:p>
            <a:pPr marL="0" indent="0" algn="l">
              <a:lnSpc>
                <a:spcPts val="2150"/>
              </a:lnSpc>
              <a:buNone/>
            </a:pPr>
            <a:r>
              <a:rPr lang="en-US" sz="1750" b="1" dirty="0">
                <a:solidFill>
                  <a:srgbClr val="272525"/>
                </a:solidFill>
                <a:latin typeface="Inter Bold" pitchFamily="34" charset="0"/>
                <a:ea typeface="Inter Bold" pitchFamily="34" charset="-122"/>
                <a:cs typeface="Inter Bold" pitchFamily="34" charset="-120"/>
              </a:rPr>
              <a:t>Oplossen</a:t>
            </a:r>
            <a:endParaRPr lang="en-US" sz="1750" dirty="0"/>
          </a:p>
        </p:txBody>
      </p:sp>
      <p:sp>
        <p:nvSpPr>
          <p:cNvPr id="16" name="Text 9"/>
          <p:cNvSpPr/>
          <p:nvPr/>
        </p:nvSpPr>
        <p:spPr>
          <a:xfrm>
            <a:off x="6280190" y="7205305"/>
            <a:ext cx="7556421" cy="271463"/>
          </a:xfrm>
          <a:prstGeom prst="rect">
            <a:avLst/>
          </a:prstGeom>
          <a:noFill/>
          <a:ln/>
        </p:spPr>
        <p:txBody>
          <a:bodyPr wrap="none" lIns="0" tIns="0" rIns="0" bIns="0" rtlCol="0" anchor="t"/>
          <a:lstStyle/>
          <a:p>
            <a:pPr marL="0" indent="0" algn="l">
              <a:lnSpc>
                <a:spcPts val="2100"/>
              </a:lnSpc>
              <a:buNone/>
            </a:pPr>
            <a:r>
              <a:rPr lang="en-US" sz="1400" dirty="0">
                <a:solidFill>
                  <a:srgbClr val="272525"/>
                </a:solidFill>
                <a:latin typeface="Inter" pitchFamily="34" charset="0"/>
                <a:ea typeface="Inter" pitchFamily="34" charset="-122"/>
                <a:cs typeface="Inter" pitchFamily="34" charset="-120"/>
              </a:rPr>
              <a:t>Welk concrete vraagstuk of uitdaging wil de student aanpakken?</a:t>
            </a:r>
            <a:endParaRPr lang="en-US" sz="1400" dirty="0"/>
          </a:p>
        </p:txBody>
      </p:sp>
    </p:spTree>
  </p:cSld>
  <p:clrMapOvr>
    <a:masterClrMapping/>
  </p:clrMapOvr>
  <p:transition>
    <p:push dir="u"/>
  </p:transition>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793790" y="1666994"/>
            <a:ext cx="1706761" cy="388382"/>
          </a:xfrm>
          <a:prstGeom prst="roundRect">
            <a:avLst>
              <a:gd name="adj" fmla="val 17171"/>
            </a:avLst>
          </a:prstGeom>
          <a:noFill/>
          <a:ln w="7620">
            <a:solidFill>
              <a:srgbClr val="2B0AFF"/>
            </a:solidFill>
            <a:prstDash val="solid"/>
          </a:ln>
        </p:spPr>
        <p:txBody>
          <a:bodyPr/>
          <a:lstStyle/>
          <a:p>
            <a:endParaRPr lang="nl-NL"/>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472" y="1781770"/>
            <a:ext cx="158710" cy="158710"/>
          </a:xfrm>
          <a:prstGeom prst="rect">
            <a:avLst/>
          </a:prstGeom>
        </p:spPr>
      </p:pic>
      <p:sp>
        <p:nvSpPr>
          <p:cNvPr id="4" name="Text 1"/>
          <p:cNvSpPr/>
          <p:nvPr/>
        </p:nvSpPr>
        <p:spPr>
          <a:xfrm>
            <a:off x="1158478" y="1734145"/>
            <a:ext cx="1215390" cy="254079"/>
          </a:xfrm>
          <a:prstGeom prst="rect">
            <a:avLst/>
          </a:prstGeom>
          <a:noFill/>
          <a:ln/>
        </p:spPr>
        <p:txBody>
          <a:bodyPr wrap="none" lIns="0" tIns="0" rIns="0" bIns="0" rtlCol="0" anchor="t"/>
          <a:lstStyle/>
          <a:p>
            <a:pPr marL="0" indent="0" algn="l">
              <a:lnSpc>
                <a:spcPts val="2000"/>
              </a:lnSpc>
              <a:buNone/>
            </a:pPr>
            <a:r>
              <a:rPr lang="en-US" sz="1250" dirty="0">
                <a:solidFill>
                  <a:srgbClr val="7A66FF"/>
                </a:solidFill>
                <a:latin typeface="Inter" pitchFamily="34" charset="0"/>
                <a:ea typeface="Inter" pitchFamily="34" charset="-122"/>
                <a:cs typeface="Inter" pitchFamily="34" charset="-120"/>
              </a:rPr>
              <a:t>HEAR — STAP 2</a:t>
            </a:r>
            <a:endParaRPr lang="en-US" sz="1250" dirty="0"/>
          </a:p>
        </p:txBody>
      </p:sp>
      <p:sp>
        <p:nvSpPr>
          <p:cNvPr id="5" name="Text 2"/>
          <p:cNvSpPr/>
          <p:nvPr/>
        </p:nvSpPr>
        <p:spPr>
          <a:xfrm>
            <a:off x="793790" y="2134672"/>
            <a:ext cx="6436757"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E — Expressive Interaction</a:t>
            </a:r>
            <a:endParaRPr lang="en-US" sz="3900" dirty="0"/>
          </a:p>
        </p:txBody>
      </p:sp>
      <p:sp>
        <p:nvSpPr>
          <p:cNvPr id="6" name="Text 3"/>
          <p:cNvSpPr/>
          <p:nvPr/>
        </p:nvSpPr>
        <p:spPr>
          <a:xfrm>
            <a:off x="793790" y="305240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Effectieve AI-interactie vereist meer dan een simpele zoekopdracht. In deze fase leren studenten hoe ze AI als een </a:t>
            </a:r>
            <a:r>
              <a:rPr lang="en-US" sz="1550" b="1" dirty="0">
                <a:solidFill>
                  <a:srgbClr val="272525"/>
                </a:solidFill>
                <a:latin typeface="Inter" pitchFamily="34" charset="0"/>
                <a:ea typeface="Inter" pitchFamily="34" charset="-122"/>
                <a:cs typeface="Inter" pitchFamily="34" charset="-120"/>
              </a:rPr>
              <a:t>instrument voor dialoog</a:t>
            </a:r>
            <a:r>
              <a:rPr lang="en-US" sz="1550" dirty="0">
                <a:solidFill>
                  <a:srgbClr val="272525"/>
                </a:solidFill>
                <a:latin typeface="Inter" pitchFamily="34" charset="0"/>
                <a:ea typeface="Inter" pitchFamily="34" charset="-122"/>
                <a:cs typeface="Inter" pitchFamily="34" charset="-120"/>
              </a:rPr>
              <a:t> kunnen inzetten — door te communiceren met precisie en context.</a:t>
            </a:r>
            <a:endParaRPr lang="en-US" sz="1550" dirty="0"/>
          </a:p>
        </p:txBody>
      </p:sp>
      <p:sp>
        <p:nvSpPr>
          <p:cNvPr id="7" name="Shape 4"/>
          <p:cNvSpPr/>
          <p:nvPr/>
        </p:nvSpPr>
        <p:spPr>
          <a:xfrm>
            <a:off x="650915" y="3910727"/>
            <a:ext cx="6565106" cy="2651760"/>
          </a:xfrm>
          <a:prstGeom prst="roundRect">
            <a:avLst>
              <a:gd name="adj" fmla="val 5389"/>
            </a:avLst>
          </a:prstGeom>
          <a:solidFill>
            <a:srgbClr val="BDB3FF"/>
          </a:solidFill>
          <a:ln/>
        </p:spPr>
        <p:txBody>
          <a:bodyPr/>
          <a:lstStyle/>
          <a:p>
            <a:endParaRPr lang="nl-NL"/>
          </a:p>
        </p:txBody>
      </p:sp>
      <p:sp>
        <p:nvSpPr>
          <p:cNvPr id="8" name="Text 5"/>
          <p:cNvSpPr/>
          <p:nvPr/>
        </p:nvSpPr>
        <p:spPr>
          <a:xfrm>
            <a:off x="849273" y="410908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Studenten leren</a:t>
            </a:r>
            <a:endParaRPr lang="en-US" sz="1950" dirty="0"/>
          </a:p>
        </p:txBody>
      </p:sp>
      <p:sp>
        <p:nvSpPr>
          <p:cNvPr id="9" name="Text 6"/>
          <p:cNvSpPr/>
          <p:nvPr/>
        </p:nvSpPr>
        <p:spPr>
          <a:xfrm>
            <a:off x="849273" y="4617601"/>
            <a:ext cx="6168390" cy="147839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Duidelijke, gerichte vragen stellen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Relevante context meegeven aan de AI</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Instructies helder en specifiek formuleren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Iteratief verbeteren van prompts</a:t>
            </a:r>
            <a:endParaRPr lang="en-US" sz="1550" dirty="0"/>
          </a:p>
        </p:txBody>
      </p:sp>
      <p:sp>
        <p:nvSpPr>
          <p:cNvPr id="10" name="Text 7"/>
          <p:cNvSpPr/>
          <p:nvPr/>
        </p:nvSpPr>
        <p:spPr>
          <a:xfrm>
            <a:off x="7564874" y="410908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Het resultaat</a:t>
            </a:r>
            <a:endParaRPr lang="en-US" sz="1950" dirty="0"/>
          </a:p>
        </p:txBody>
      </p:sp>
      <p:sp>
        <p:nvSpPr>
          <p:cNvPr id="11" name="Text 8"/>
          <p:cNvSpPr/>
          <p:nvPr/>
        </p:nvSpPr>
        <p:spPr>
          <a:xfrm>
            <a:off x="7564874" y="4617601"/>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AI wordt geen passief zoeksysteem, maar een actieve gesprekspartner die reageert op de kwaliteit van de vraagstelling. Hoe beter de vraag, hoe rijker de interactie.</a:t>
            </a:r>
            <a:endParaRPr lang="en-US" sz="1550" dirty="0"/>
          </a:p>
        </p:txBody>
      </p:sp>
      <p:sp>
        <p:nvSpPr>
          <p:cNvPr id="12" name="Text 9"/>
          <p:cNvSpPr/>
          <p:nvPr/>
        </p:nvSpPr>
        <p:spPr>
          <a:xfrm>
            <a:off x="7564874" y="5748814"/>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Dit ontwikkelt een cruciale 21e-eeuwse vaardigheid: </a:t>
            </a:r>
            <a:r>
              <a:rPr lang="en-US" sz="1550" b="1" dirty="0">
                <a:solidFill>
                  <a:srgbClr val="272525"/>
                </a:solidFill>
                <a:latin typeface="Inter" pitchFamily="34" charset="0"/>
                <a:ea typeface="Inter" pitchFamily="34" charset="-122"/>
                <a:cs typeface="Inter" pitchFamily="34" charset="-120"/>
              </a:rPr>
              <a:t>precies en effectief communiceren</a:t>
            </a:r>
            <a:r>
              <a:rPr lang="en-US" sz="1550" dirty="0">
                <a:solidFill>
                  <a:srgbClr val="272525"/>
                </a:solidFill>
                <a:latin typeface="Inter" pitchFamily="34" charset="0"/>
                <a:ea typeface="Inter" pitchFamily="34" charset="-122"/>
                <a:cs typeface="Inter" pitchFamily="34" charset="-120"/>
              </a:rPr>
              <a:t>.</a:t>
            </a:r>
            <a:endParaRPr lang="en-US" sz="1550" dirty="0"/>
          </a:p>
        </p:txBody>
      </p:sp>
    </p:spTree>
  </p:cSld>
  <p:clrMapOvr>
    <a:masterClrMapping/>
  </p:clrMapOvr>
  <p:transition>
    <p:push dir="u"/>
  </p:transition>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93790" y="791647"/>
            <a:ext cx="1707952" cy="388382"/>
          </a:xfrm>
          <a:prstGeom prst="roundRect">
            <a:avLst>
              <a:gd name="adj" fmla="val 17171"/>
            </a:avLst>
          </a:prstGeom>
          <a:noFill/>
          <a:ln w="7620">
            <a:solidFill>
              <a:srgbClr val="2B0AFF"/>
            </a:solidFill>
            <a:prstDash val="solid"/>
          </a:ln>
        </p:spPr>
        <p:txBody>
          <a:bodyPr/>
          <a:lstStyle/>
          <a:p>
            <a:endParaRPr lang="nl-NL"/>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472" y="906423"/>
            <a:ext cx="158710" cy="158710"/>
          </a:xfrm>
          <a:prstGeom prst="rect">
            <a:avLst/>
          </a:prstGeom>
        </p:spPr>
      </p:pic>
      <p:sp>
        <p:nvSpPr>
          <p:cNvPr id="4" name="Text 1"/>
          <p:cNvSpPr/>
          <p:nvPr/>
        </p:nvSpPr>
        <p:spPr>
          <a:xfrm>
            <a:off x="1158478" y="858798"/>
            <a:ext cx="1216581" cy="254079"/>
          </a:xfrm>
          <a:prstGeom prst="rect">
            <a:avLst/>
          </a:prstGeom>
          <a:noFill/>
          <a:ln/>
        </p:spPr>
        <p:txBody>
          <a:bodyPr wrap="none" lIns="0" tIns="0" rIns="0" bIns="0" rtlCol="0" anchor="t"/>
          <a:lstStyle/>
          <a:p>
            <a:pPr marL="0" indent="0" algn="l">
              <a:lnSpc>
                <a:spcPts val="2000"/>
              </a:lnSpc>
              <a:buNone/>
            </a:pPr>
            <a:r>
              <a:rPr lang="en-US" sz="1250" dirty="0">
                <a:solidFill>
                  <a:srgbClr val="7A66FF"/>
                </a:solidFill>
                <a:latin typeface="Inter" pitchFamily="34" charset="0"/>
                <a:ea typeface="Inter" pitchFamily="34" charset="-122"/>
                <a:cs typeface="Inter" pitchFamily="34" charset="-120"/>
              </a:rPr>
              <a:t>HEAR — STAP 3</a:t>
            </a:r>
            <a:endParaRPr lang="en-US" sz="1250" dirty="0"/>
          </a:p>
        </p:txBody>
      </p:sp>
      <p:sp>
        <p:nvSpPr>
          <p:cNvPr id="5" name="Text 2"/>
          <p:cNvSpPr/>
          <p:nvPr/>
        </p:nvSpPr>
        <p:spPr>
          <a:xfrm>
            <a:off x="793790" y="1259324"/>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A — AI Mediation</a:t>
            </a:r>
            <a:endParaRPr lang="en-US" sz="3900" dirty="0"/>
          </a:p>
        </p:txBody>
      </p:sp>
      <p:sp>
        <p:nvSpPr>
          <p:cNvPr id="6" name="Text 3"/>
          <p:cNvSpPr/>
          <p:nvPr/>
        </p:nvSpPr>
        <p:spPr>
          <a:xfrm>
            <a:off x="793790" y="217705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AI-output is nooit neutraal of onfeilbaar. In deze fase leren studenten AI-responses te behandelen als </a:t>
            </a:r>
            <a:r>
              <a:rPr lang="en-US" sz="1550" b="1" dirty="0">
                <a:solidFill>
                  <a:srgbClr val="272525"/>
                </a:solidFill>
                <a:latin typeface="Inter" pitchFamily="34" charset="0"/>
                <a:ea typeface="Inter" pitchFamily="34" charset="-122"/>
                <a:cs typeface="Inter" pitchFamily="34" charset="-120"/>
              </a:rPr>
              <a:t>analyse-object</a:t>
            </a:r>
            <a:r>
              <a:rPr lang="en-US" sz="1550" dirty="0">
                <a:solidFill>
                  <a:srgbClr val="272525"/>
                </a:solidFill>
                <a:latin typeface="Inter" pitchFamily="34" charset="0"/>
                <a:ea typeface="Inter" pitchFamily="34" charset="-122"/>
                <a:cs typeface="Inter" pitchFamily="34" charset="-120"/>
              </a:rPr>
              <a:t> — niet als eindproduct.</a:t>
            </a:r>
            <a:endParaRPr lang="en-US" sz="1550" dirty="0"/>
          </a:p>
        </p:txBody>
      </p:sp>
      <p:sp>
        <p:nvSpPr>
          <p:cNvPr id="7" name="Shape 4"/>
          <p:cNvSpPr/>
          <p:nvPr/>
        </p:nvSpPr>
        <p:spPr>
          <a:xfrm>
            <a:off x="793790" y="3035379"/>
            <a:ext cx="6422231" cy="2102048"/>
          </a:xfrm>
          <a:prstGeom prst="roundRect">
            <a:avLst>
              <a:gd name="adj" fmla="val 3966"/>
            </a:avLst>
          </a:prstGeom>
          <a:solidFill>
            <a:srgbClr val="FFFFFF"/>
          </a:solidFill>
          <a:ln w="22860">
            <a:solidFill>
              <a:srgbClr val="B9B2E5"/>
            </a:solidFill>
            <a:prstDash val="solid"/>
          </a:ln>
        </p:spPr>
        <p:txBody>
          <a:bodyPr/>
          <a:lstStyle/>
          <a:p>
            <a:endParaRPr lang="nl-NL"/>
          </a:p>
        </p:txBody>
      </p:sp>
      <p:sp>
        <p:nvSpPr>
          <p:cNvPr id="8" name="Shape 5"/>
          <p:cNvSpPr/>
          <p:nvPr/>
        </p:nvSpPr>
        <p:spPr>
          <a:xfrm>
            <a:off x="816650" y="3058239"/>
            <a:ext cx="6376511" cy="595313"/>
          </a:xfrm>
          <a:prstGeom prst="roundRect">
            <a:avLst>
              <a:gd name="adj" fmla="val 9395"/>
            </a:avLst>
          </a:prstGeom>
          <a:solidFill>
            <a:srgbClr val="D3CCFF"/>
          </a:solidFill>
          <a:ln/>
        </p:spPr>
        <p:txBody>
          <a:bodyPr/>
          <a:lstStyle/>
          <a:p>
            <a:endParaRPr lang="nl-NL"/>
          </a:p>
        </p:txBody>
      </p:sp>
      <p:pic>
        <p:nvPicPr>
          <p:cNvPr id="9"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56077" y="3203138"/>
            <a:ext cx="297656" cy="297656"/>
          </a:xfrm>
          <a:prstGeom prst="rect">
            <a:avLst/>
          </a:prstGeom>
        </p:spPr>
      </p:pic>
      <p:sp>
        <p:nvSpPr>
          <p:cNvPr id="10" name="Text 6"/>
          <p:cNvSpPr/>
          <p:nvPr/>
        </p:nvSpPr>
        <p:spPr>
          <a:xfrm>
            <a:off x="1015008" y="3851910"/>
            <a:ext cx="2657713"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Aannames herkennen</a:t>
            </a:r>
            <a:endParaRPr lang="en-US" sz="1950" dirty="0"/>
          </a:p>
        </p:txBody>
      </p:sp>
      <p:sp>
        <p:nvSpPr>
          <p:cNvPr id="11" name="Text 7"/>
          <p:cNvSpPr/>
          <p:nvPr/>
        </p:nvSpPr>
        <p:spPr>
          <a:xfrm>
            <a:off x="1015008" y="4281130"/>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Welke veronderstellingen liggen ten grondslag aan het AI-antwoord?</a:t>
            </a:r>
            <a:endParaRPr lang="en-US" sz="1550" dirty="0"/>
          </a:p>
        </p:txBody>
      </p:sp>
      <p:sp>
        <p:nvSpPr>
          <p:cNvPr id="12" name="Shape 8"/>
          <p:cNvSpPr/>
          <p:nvPr/>
        </p:nvSpPr>
        <p:spPr>
          <a:xfrm>
            <a:off x="7414379" y="3035379"/>
            <a:ext cx="6422231" cy="2102048"/>
          </a:xfrm>
          <a:prstGeom prst="roundRect">
            <a:avLst>
              <a:gd name="adj" fmla="val 3966"/>
            </a:avLst>
          </a:prstGeom>
          <a:solidFill>
            <a:srgbClr val="FFFFFF"/>
          </a:solidFill>
          <a:ln w="22860">
            <a:solidFill>
              <a:srgbClr val="B9B2E5"/>
            </a:solidFill>
            <a:prstDash val="solid"/>
          </a:ln>
        </p:spPr>
        <p:txBody>
          <a:bodyPr/>
          <a:lstStyle/>
          <a:p>
            <a:endParaRPr lang="nl-NL"/>
          </a:p>
        </p:txBody>
      </p:sp>
      <p:sp>
        <p:nvSpPr>
          <p:cNvPr id="13" name="Shape 9"/>
          <p:cNvSpPr/>
          <p:nvPr/>
        </p:nvSpPr>
        <p:spPr>
          <a:xfrm>
            <a:off x="7437239" y="3058239"/>
            <a:ext cx="6376511" cy="595313"/>
          </a:xfrm>
          <a:prstGeom prst="roundRect">
            <a:avLst>
              <a:gd name="adj" fmla="val 9395"/>
            </a:avLst>
          </a:prstGeom>
          <a:solidFill>
            <a:srgbClr val="D3CCFF"/>
          </a:solidFill>
          <a:ln/>
        </p:spPr>
        <p:txBody>
          <a:bodyPr/>
          <a:lstStyle/>
          <a:p>
            <a:endParaRPr lang="nl-NL"/>
          </a:p>
        </p:txBody>
      </p:sp>
      <p:pic>
        <p:nvPicPr>
          <p:cNvPr id="14"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476667" y="3203138"/>
            <a:ext cx="297656" cy="297656"/>
          </a:xfrm>
          <a:prstGeom prst="rect">
            <a:avLst/>
          </a:prstGeom>
        </p:spPr>
      </p:pic>
      <p:sp>
        <p:nvSpPr>
          <p:cNvPr id="15" name="Text 10"/>
          <p:cNvSpPr/>
          <p:nvPr/>
        </p:nvSpPr>
        <p:spPr>
          <a:xfrm>
            <a:off x="7635597" y="38519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Fouten detecteren</a:t>
            </a:r>
            <a:endParaRPr lang="en-US" sz="1950" dirty="0"/>
          </a:p>
        </p:txBody>
      </p:sp>
      <p:sp>
        <p:nvSpPr>
          <p:cNvPr id="16" name="Text 11"/>
          <p:cNvSpPr/>
          <p:nvPr/>
        </p:nvSpPr>
        <p:spPr>
          <a:xfrm>
            <a:off x="7635597" y="4281130"/>
            <a:ext cx="5979795"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Waar is de AI onnauwkeurig, onvolledig of feitelijk onjuist?</a:t>
            </a:r>
            <a:endParaRPr lang="en-US" sz="1550" dirty="0"/>
          </a:p>
        </p:txBody>
      </p:sp>
      <p:sp>
        <p:nvSpPr>
          <p:cNvPr id="17" name="Shape 12"/>
          <p:cNvSpPr/>
          <p:nvPr/>
        </p:nvSpPr>
        <p:spPr>
          <a:xfrm>
            <a:off x="793790" y="5335786"/>
            <a:ext cx="6422231" cy="2102048"/>
          </a:xfrm>
          <a:prstGeom prst="roundRect">
            <a:avLst>
              <a:gd name="adj" fmla="val 3966"/>
            </a:avLst>
          </a:prstGeom>
          <a:solidFill>
            <a:srgbClr val="FFFFFF"/>
          </a:solidFill>
          <a:ln w="22860">
            <a:solidFill>
              <a:srgbClr val="B9B2E5"/>
            </a:solidFill>
            <a:prstDash val="solid"/>
          </a:ln>
        </p:spPr>
        <p:txBody>
          <a:bodyPr/>
          <a:lstStyle/>
          <a:p>
            <a:endParaRPr lang="nl-NL"/>
          </a:p>
        </p:txBody>
      </p:sp>
      <p:sp>
        <p:nvSpPr>
          <p:cNvPr id="18" name="Shape 13"/>
          <p:cNvSpPr/>
          <p:nvPr/>
        </p:nvSpPr>
        <p:spPr>
          <a:xfrm>
            <a:off x="816650" y="5358646"/>
            <a:ext cx="6376511" cy="595313"/>
          </a:xfrm>
          <a:prstGeom prst="roundRect">
            <a:avLst>
              <a:gd name="adj" fmla="val 9395"/>
            </a:avLst>
          </a:prstGeom>
          <a:solidFill>
            <a:srgbClr val="D3CCFF"/>
          </a:solidFill>
          <a:ln/>
        </p:spPr>
        <p:txBody>
          <a:bodyPr/>
          <a:lstStyle/>
          <a:p>
            <a:endParaRPr lang="nl-NL"/>
          </a:p>
        </p:txBody>
      </p:sp>
      <p:pic>
        <p:nvPicPr>
          <p:cNvPr id="19"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856077" y="5503545"/>
            <a:ext cx="297656" cy="297656"/>
          </a:xfrm>
          <a:prstGeom prst="rect">
            <a:avLst/>
          </a:prstGeom>
        </p:spPr>
      </p:pic>
      <p:sp>
        <p:nvSpPr>
          <p:cNvPr id="20" name="Text 14"/>
          <p:cNvSpPr/>
          <p:nvPr/>
        </p:nvSpPr>
        <p:spPr>
          <a:xfrm>
            <a:off x="1015008" y="615231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Beperkingen zien</a:t>
            </a:r>
            <a:endParaRPr lang="en-US" sz="1950" dirty="0"/>
          </a:p>
        </p:txBody>
      </p:sp>
      <p:sp>
        <p:nvSpPr>
          <p:cNvPr id="21" name="Text 15"/>
          <p:cNvSpPr/>
          <p:nvPr/>
        </p:nvSpPr>
        <p:spPr>
          <a:xfrm>
            <a:off x="1015008" y="6581537"/>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Wat kan de AI in deze context niet weten of niet goed inschatten?</a:t>
            </a:r>
            <a:endParaRPr lang="en-US" sz="1550" dirty="0"/>
          </a:p>
        </p:txBody>
      </p:sp>
      <p:sp>
        <p:nvSpPr>
          <p:cNvPr id="22" name="Shape 16"/>
          <p:cNvSpPr/>
          <p:nvPr/>
        </p:nvSpPr>
        <p:spPr>
          <a:xfrm>
            <a:off x="7414379" y="5335786"/>
            <a:ext cx="6422231" cy="2102048"/>
          </a:xfrm>
          <a:prstGeom prst="roundRect">
            <a:avLst>
              <a:gd name="adj" fmla="val 3966"/>
            </a:avLst>
          </a:prstGeom>
          <a:solidFill>
            <a:srgbClr val="FFFFFF"/>
          </a:solidFill>
          <a:ln w="22860">
            <a:solidFill>
              <a:srgbClr val="B9B2E5"/>
            </a:solidFill>
            <a:prstDash val="solid"/>
          </a:ln>
        </p:spPr>
        <p:txBody>
          <a:bodyPr/>
          <a:lstStyle/>
          <a:p>
            <a:endParaRPr lang="nl-NL"/>
          </a:p>
        </p:txBody>
      </p:sp>
      <p:sp>
        <p:nvSpPr>
          <p:cNvPr id="23" name="Shape 17"/>
          <p:cNvSpPr/>
          <p:nvPr/>
        </p:nvSpPr>
        <p:spPr>
          <a:xfrm>
            <a:off x="7437239" y="5358646"/>
            <a:ext cx="6376511" cy="595313"/>
          </a:xfrm>
          <a:prstGeom prst="roundRect">
            <a:avLst>
              <a:gd name="adj" fmla="val 9395"/>
            </a:avLst>
          </a:prstGeom>
          <a:solidFill>
            <a:srgbClr val="D3CCFF"/>
          </a:solidFill>
          <a:ln/>
        </p:spPr>
        <p:txBody>
          <a:bodyPr/>
          <a:lstStyle/>
          <a:p>
            <a:endParaRPr lang="nl-NL"/>
          </a:p>
        </p:txBody>
      </p:sp>
      <p:pic>
        <p:nvPicPr>
          <p:cNvPr id="24"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476667" y="5503545"/>
            <a:ext cx="297656" cy="297656"/>
          </a:xfrm>
          <a:prstGeom prst="rect">
            <a:avLst/>
          </a:prstGeom>
        </p:spPr>
      </p:pic>
      <p:sp>
        <p:nvSpPr>
          <p:cNvPr id="25" name="Text 18"/>
          <p:cNvSpPr/>
          <p:nvPr/>
        </p:nvSpPr>
        <p:spPr>
          <a:xfrm>
            <a:off x="7635597" y="6152317"/>
            <a:ext cx="3033236"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Alternatieven vergelijken</a:t>
            </a:r>
            <a:endParaRPr lang="en-US" sz="1950" dirty="0"/>
          </a:p>
        </p:txBody>
      </p:sp>
      <p:sp>
        <p:nvSpPr>
          <p:cNvPr id="26" name="Text 19"/>
          <p:cNvSpPr/>
          <p:nvPr/>
        </p:nvSpPr>
        <p:spPr>
          <a:xfrm>
            <a:off x="7635597" y="6581537"/>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Welke andere perspectieven of antwoorden zijn denkbaar en verdienen aandacht?</a:t>
            </a:r>
            <a:endParaRPr lang="en-US" sz="1550" dirty="0"/>
          </a:p>
        </p:txBody>
      </p:sp>
    </p:spTree>
  </p:cSld>
  <p:clrMapOvr>
    <a:masterClrMapping/>
  </p:clrMapOvr>
  <p:transition>
    <p:push dir="u"/>
  </p:transition>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93790" y="1667113"/>
            <a:ext cx="1712476" cy="388382"/>
          </a:xfrm>
          <a:prstGeom prst="roundRect">
            <a:avLst>
              <a:gd name="adj" fmla="val 17171"/>
            </a:avLst>
          </a:prstGeom>
          <a:noFill/>
          <a:ln w="7620">
            <a:solidFill>
              <a:srgbClr val="2B0AFF"/>
            </a:solidFill>
            <a:prstDash val="solid"/>
          </a:ln>
        </p:spPr>
        <p:txBody>
          <a:bodyPr/>
          <a:lstStyle/>
          <a:p>
            <a:endParaRPr lang="nl-NL"/>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0472" y="1781889"/>
            <a:ext cx="158710" cy="158710"/>
          </a:xfrm>
          <a:prstGeom prst="rect">
            <a:avLst/>
          </a:prstGeom>
        </p:spPr>
      </p:pic>
      <p:sp>
        <p:nvSpPr>
          <p:cNvPr id="4" name="Text 1"/>
          <p:cNvSpPr/>
          <p:nvPr/>
        </p:nvSpPr>
        <p:spPr>
          <a:xfrm>
            <a:off x="1158478" y="1734264"/>
            <a:ext cx="1221105" cy="254079"/>
          </a:xfrm>
          <a:prstGeom prst="rect">
            <a:avLst/>
          </a:prstGeom>
          <a:noFill/>
          <a:ln/>
        </p:spPr>
        <p:txBody>
          <a:bodyPr wrap="none" lIns="0" tIns="0" rIns="0" bIns="0" rtlCol="0" anchor="t"/>
          <a:lstStyle/>
          <a:p>
            <a:pPr marL="0" indent="0" algn="l">
              <a:lnSpc>
                <a:spcPts val="2000"/>
              </a:lnSpc>
              <a:buNone/>
            </a:pPr>
            <a:r>
              <a:rPr lang="en-US" sz="1250" dirty="0">
                <a:solidFill>
                  <a:srgbClr val="7A66FF"/>
                </a:solidFill>
                <a:latin typeface="Inter" pitchFamily="34" charset="0"/>
                <a:ea typeface="Inter" pitchFamily="34" charset="-122"/>
                <a:cs typeface="Inter" pitchFamily="34" charset="-120"/>
              </a:rPr>
              <a:t>HEAR — STAP 4</a:t>
            </a:r>
            <a:endParaRPr lang="en-US" sz="1250" dirty="0"/>
          </a:p>
        </p:txBody>
      </p:sp>
      <p:sp>
        <p:nvSpPr>
          <p:cNvPr id="5" name="Text 2"/>
          <p:cNvSpPr/>
          <p:nvPr/>
        </p:nvSpPr>
        <p:spPr>
          <a:xfrm>
            <a:off x="793790" y="2134791"/>
            <a:ext cx="7020758"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R — Reasoned Responsibility</a:t>
            </a:r>
            <a:endParaRPr lang="en-US" sz="3900" dirty="0"/>
          </a:p>
        </p:txBody>
      </p:sp>
      <p:sp>
        <p:nvSpPr>
          <p:cNvPr id="6" name="Text 3"/>
          <p:cNvSpPr/>
          <p:nvPr/>
        </p:nvSpPr>
        <p:spPr>
          <a:xfrm>
            <a:off x="793790" y="3052524"/>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 vierde stap is de kern van het HEAR-model: de student neemt volledige </a:t>
            </a:r>
            <a:r>
              <a:rPr lang="en-US" sz="1550" b="1" dirty="0">
                <a:solidFill>
                  <a:srgbClr val="272525"/>
                </a:solidFill>
                <a:latin typeface="Inter" pitchFamily="34" charset="0"/>
                <a:ea typeface="Inter" pitchFamily="34" charset="-122"/>
                <a:cs typeface="Inter" pitchFamily="34" charset="-120"/>
              </a:rPr>
              <a:t>eigenaarschap</a:t>
            </a:r>
            <a:r>
              <a:rPr lang="en-US" sz="1550" dirty="0">
                <a:solidFill>
                  <a:srgbClr val="272525"/>
                </a:solidFill>
                <a:latin typeface="Inter" pitchFamily="34" charset="0"/>
                <a:ea typeface="Inter" pitchFamily="34" charset="-122"/>
                <a:cs typeface="Inter" pitchFamily="34" charset="-120"/>
              </a:rPr>
              <a:t> over het eindresultaat. AI ondersteunt het denkproces — de mens beslist en is verantwoordelijk.</a:t>
            </a:r>
            <a:endParaRPr lang="en-US" sz="1550" dirty="0"/>
          </a:p>
        </p:txBody>
      </p:sp>
      <p:sp>
        <p:nvSpPr>
          <p:cNvPr id="7" name="Shape 4"/>
          <p:cNvSpPr/>
          <p:nvPr/>
        </p:nvSpPr>
        <p:spPr>
          <a:xfrm>
            <a:off x="1091446" y="4704636"/>
            <a:ext cx="3917513" cy="198358"/>
          </a:xfrm>
          <a:prstGeom prst="roundRect">
            <a:avLst>
              <a:gd name="adj" fmla="val 42025"/>
            </a:avLst>
          </a:prstGeom>
          <a:solidFill>
            <a:srgbClr val="D3CCFF"/>
          </a:solidFill>
          <a:ln w="7620">
            <a:solidFill>
              <a:srgbClr val="B9B2E5"/>
            </a:solidFill>
            <a:prstDash val="solid"/>
          </a:ln>
        </p:spPr>
        <p:txBody>
          <a:bodyPr/>
          <a:lstStyle/>
          <a:p>
            <a:endParaRPr lang="nl-NL"/>
          </a:p>
        </p:txBody>
      </p:sp>
      <p:sp>
        <p:nvSpPr>
          <p:cNvPr id="8" name="Shape 5"/>
          <p:cNvSpPr/>
          <p:nvPr/>
        </p:nvSpPr>
        <p:spPr>
          <a:xfrm>
            <a:off x="793790" y="4506158"/>
            <a:ext cx="595313" cy="595313"/>
          </a:xfrm>
          <a:prstGeom prst="roundRect">
            <a:avLst>
              <a:gd name="adj" fmla="val 76800"/>
            </a:avLst>
          </a:prstGeom>
          <a:solidFill>
            <a:srgbClr val="D3CCFF"/>
          </a:solidFill>
          <a:ln w="7620">
            <a:solidFill>
              <a:srgbClr val="B9B2E5"/>
            </a:solidFill>
            <a:prstDash val="solid"/>
          </a:ln>
        </p:spPr>
        <p:txBody>
          <a:bodyPr/>
          <a:lstStyle/>
          <a:p>
            <a:endParaRPr lang="nl-NL"/>
          </a:p>
        </p:txBody>
      </p:sp>
      <p:pic>
        <p:nvPicPr>
          <p:cNvPr id="9"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2618" y="4654987"/>
            <a:ext cx="297656" cy="297656"/>
          </a:xfrm>
          <a:prstGeom prst="rect">
            <a:avLst/>
          </a:prstGeom>
        </p:spPr>
      </p:pic>
      <p:sp>
        <p:nvSpPr>
          <p:cNvPr id="10" name="Text 6"/>
          <p:cNvSpPr/>
          <p:nvPr/>
        </p:nvSpPr>
        <p:spPr>
          <a:xfrm>
            <a:off x="992148" y="529982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Keuzes uitleggen</a:t>
            </a:r>
            <a:endParaRPr lang="en-US" sz="1950" dirty="0"/>
          </a:p>
        </p:txBody>
      </p:sp>
      <p:sp>
        <p:nvSpPr>
          <p:cNvPr id="11" name="Text 7"/>
          <p:cNvSpPr/>
          <p:nvPr/>
        </p:nvSpPr>
        <p:spPr>
          <a:xfrm>
            <a:off x="992148" y="5729049"/>
            <a:ext cx="3818573"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Waarom zijn bepaalde AI-suggesties overgenomen en andere niet?</a:t>
            </a:r>
            <a:endParaRPr lang="en-US" sz="1550" dirty="0"/>
          </a:p>
        </p:txBody>
      </p:sp>
      <p:sp>
        <p:nvSpPr>
          <p:cNvPr id="12" name="Shape 8"/>
          <p:cNvSpPr/>
          <p:nvPr/>
        </p:nvSpPr>
        <p:spPr>
          <a:xfrm>
            <a:off x="5505093" y="4406979"/>
            <a:ext cx="3917633" cy="198358"/>
          </a:xfrm>
          <a:prstGeom prst="roundRect">
            <a:avLst>
              <a:gd name="adj" fmla="val 42025"/>
            </a:avLst>
          </a:prstGeom>
          <a:solidFill>
            <a:srgbClr val="D3CCFF"/>
          </a:solidFill>
          <a:ln w="7620">
            <a:solidFill>
              <a:srgbClr val="B9B2E5"/>
            </a:solidFill>
            <a:prstDash val="solid"/>
          </a:ln>
        </p:spPr>
        <p:txBody>
          <a:bodyPr/>
          <a:lstStyle/>
          <a:p>
            <a:endParaRPr lang="nl-NL"/>
          </a:p>
        </p:txBody>
      </p:sp>
      <p:sp>
        <p:nvSpPr>
          <p:cNvPr id="13" name="Shape 9"/>
          <p:cNvSpPr/>
          <p:nvPr/>
        </p:nvSpPr>
        <p:spPr>
          <a:xfrm>
            <a:off x="5207437" y="4208502"/>
            <a:ext cx="595313" cy="595313"/>
          </a:xfrm>
          <a:prstGeom prst="roundRect">
            <a:avLst>
              <a:gd name="adj" fmla="val 76800"/>
            </a:avLst>
          </a:prstGeom>
          <a:solidFill>
            <a:srgbClr val="D3CCFF"/>
          </a:solidFill>
          <a:ln w="7620">
            <a:solidFill>
              <a:srgbClr val="B9B2E5"/>
            </a:solidFill>
            <a:prstDash val="solid"/>
          </a:ln>
        </p:spPr>
        <p:txBody>
          <a:bodyPr/>
          <a:lstStyle/>
          <a:p>
            <a:endParaRPr lang="nl-NL"/>
          </a:p>
        </p:txBody>
      </p:sp>
      <p:pic>
        <p:nvPicPr>
          <p:cNvPr id="14"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356265" y="4357330"/>
            <a:ext cx="297656" cy="297656"/>
          </a:xfrm>
          <a:prstGeom prst="rect">
            <a:avLst/>
          </a:prstGeom>
        </p:spPr>
      </p:pic>
      <p:sp>
        <p:nvSpPr>
          <p:cNvPr id="15" name="Text 10"/>
          <p:cNvSpPr/>
          <p:nvPr/>
        </p:nvSpPr>
        <p:spPr>
          <a:xfrm>
            <a:off x="5405795" y="500217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Argumenten geven</a:t>
            </a:r>
            <a:endParaRPr lang="en-US" sz="1950" dirty="0"/>
          </a:p>
        </p:txBody>
      </p:sp>
      <p:sp>
        <p:nvSpPr>
          <p:cNvPr id="16" name="Text 11"/>
          <p:cNvSpPr/>
          <p:nvPr/>
        </p:nvSpPr>
        <p:spPr>
          <a:xfrm>
            <a:off x="5405795" y="5431393"/>
            <a:ext cx="3818692"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Onderbouwen van het eigen standpunt met heldere redenering.</a:t>
            </a:r>
            <a:endParaRPr lang="en-US" sz="1550" dirty="0"/>
          </a:p>
        </p:txBody>
      </p:sp>
      <p:sp>
        <p:nvSpPr>
          <p:cNvPr id="17" name="Shape 12"/>
          <p:cNvSpPr/>
          <p:nvPr/>
        </p:nvSpPr>
        <p:spPr>
          <a:xfrm>
            <a:off x="9918859" y="4109323"/>
            <a:ext cx="3917513" cy="198358"/>
          </a:xfrm>
          <a:prstGeom prst="roundRect">
            <a:avLst>
              <a:gd name="adj" fmla="val 42025"/>
            </a:avLst>
          </a:prstGeom>
          <a:solidFill>
            <a:srgbClr val="D3CCFF"/>
          </a:solidFill>
          <a:ln w="7620">
            <a:solidFill>
              <a:srgbClr val="B9B2E5"/>
            </a:solidFill>
            <a:prstDash val="solid"/>
          </a:ln>
        </p:spPr>
        <p:txBody>
          <a:bodyPr/>
          <a:lstStyle/>
          <a:p>
            <a:endParaRPr lang="nl-NL"/>
          </a:p>
        </p:txBody>
      </p:sp>
      <p:sp>
        <p:nvSpPr>
          <p:cNvPr id="18" name="Shape 13"/>
          <p:cNvSpPr/>
          <p:nvPr/>
        </p:nvSpPr>
        <p:spPr>
          <a:xfrm>
            <a:off x="9621203" y="3910846"/>
            <a:ext cx="595313" cy="595313"/>
          </a:xfrm>
          <a:prstGeom prst="roundRect">
            <a:avLst>
              <a:gd name="adj" fmla="val 76800"/>
            </a:avLst>
          </a:prstGeom>
          <a:solidFill>
            <a:srgbClr val="D3CCFF"/>
          </a:solidFill>
          <a:ln w="7620">
            <a:solidFill>
              <a:srgbClr val="B9B2E5"/>
            </a:solidFill>
            <a:prstDash val="solid"/>
          </a:ln>
        </p:spPr>
        <p:txBody>
          <a:bodyPr/>
          <a:lstStyle/>
          <a:p>
            <a:endParaRPr lang="nl-NL"/>
          </a:p>
        </p:txBody>
      </p:sp>
      <p:pic>
        <p:nvPicPr>
          <p:cNvPr id="19"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770031" y="4059674"/>
            <a:ext cx="297656" cy="297656"/>
          </a:xfrm>
          <a:prstGeom prst="rect">
            <a:avLst/>
          </a:prstGeom>
        </p:spPr>
      </p:pic>
      <p:sp>
        <p:nvSpPr>
          <p:cNvPr id="20" name="Text 14"/>
          <p:cNvSpPr/>
          <p:nvPr/>
        </p:nvSpPr>
        <p:spPr>
          <a:xfrm>
            <a:off x="9819561" y="4704517"/>
            <a:ext cx="2750106"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Conclusies formuleren</a:t>
            </a:r>
            <a:endParaRPr lang="en-US" sz="1950" dirty="0"/>
          </a:p>
        </p:txBody>
      </p:sp>
      <p:sp>
        <p:nvSpPr>
          <p:cNvPr id="21" name="Text 15"/>
          <p:cNvSpPr/>
          <p:nvPr/>
        </p:nvSpPr>
        <p:spPr>
          <a:xfrm>
            <a:off x="9819561" y="5133737"/>
            <a:ext cx="3818573"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Een eigen, doordacht eindoordeel formuleren dat verder gaat dan de AI-output.</a:t>
            </a:r>
            <a:endParaRPr lang="en-US" sz="1550" dirty="0"/>
          </a:p>
        </p:txBody>
      </p:sp>
    </p:spTree>
  </p:cSld>
  <p:clrMapOvr>
    <a:masterClrMapping/>
  </p:clrMapOvr>
  <p:transition>
    <p:push dir="u"/>
  </p:transition>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557213"/>
            <a:ext cx="4217551" cy="527090"/>
          </a:xfrm>
          <a:prstGeom prst="rect">
            <a:avLst/>
          </a:prstGeom>
          <a:noFill/>
          <a:ln/>
        </p:spPr>
        <p:txBody>
          <a:bodyPr wrap="none" lIns="0" tIns="0" rIns="0" bIns="0" rtlCol="0" anchor="t"/>
          <a:lstStyle/>
          <a:p>
            <a:pPr marL="0" indent="0" algn="l">
              <a:lnSpc>
                <a:spcPts val="4150"/>
              </a:lnSpc>
              <a:buNone/>
            </a:pPr>
            <a:r>
              <a:rPr lang="en-US" sz="3300" b="1" dirty="0">
                <a:solidFill>
                  <a:srgbClr val="000000"/>
                </a:solidFill>
                <a:latin typeface="Inter Bold" pitchFamily="34" charset="0"/>
                <a:ea typeface="Inter Bold" pitchFamily="34" charset="-122"/>
                <a:cs typeface="Inter Bold" pitchFamily="34" charset="-120"/>
              </a:rPr>
              <a:t>HEAR in opdrachten</a:t>
            </a:r>
            <a:endParaRPr lang="en-US" sz="3300" dirty="0"/>
          </a:p>
        </p:txBody>
      </p:sp>
      <p:sp>
        <p:nvSpPr>
          <p:cNvPr id="3" name="Text 1"/>
          <p:cNvSpPr/>
          <p:nvPr/>
        </p:nvSpPr>
        <p:spPr>
          <a:xfrm>
            <a:off x="793790" y="1371005"/>
            <a:ext cx="13042821" cy="499348"/>
          </a:xfrm>
          <a:prstGeom prst="rect">
            <a:avLst/>
          </a:prstGeom>
          <a:noFill/>
          <a:ln/>
        </p:spPr>
        <p:txBody>
          <a:bodyPr wrap="square" lIns="0" tIns="0" rIns="0" bIns="0" rtlCol="0" anchor="t"/>
          <a:lstStyle/>
          <a:p>
            <a:pPr marL="0" indent="0" algn="l">
              <a:lnSpc>
                <a:spcPts val="1950"/>
              </a:lnSpc>
              <a:buNone/>
            </a:pPr>
            <a:r>
              <a:rPr lang="en-US" sz="1300" dirty="0">
                <a:solidFill>
                  <a:srgbClr val="272525"/>
                </a:solidFill>
                <a:latin typeface="Inter" pitchFamily="34" charset="0"/>
                <a:ea typeface="Inter" pitchFamily="34" charset="-122"/>
                <a:cs typeface="Inter" pitchFamily="34" charset="-120"/>
              </a:rPr>
              <a:t>Het HEAR-model is direct toepasbaar in de opdrachtstructuur. Door studenten expliciet door de vier fasen te leiden, wordt AI een integraal onderdeel van het </a:t>
            </a:r>
            <a:r>
              <a:rPr lang="en-US" sz="1300" b="1" dirty="0">
                <a:solidFill>
                  <a:srgbClr val="272525"/>
                </a:solidFill>
                <a:latin typeface="Inter" pitchFamily="34" charset="0"/>
                <a:ea typeface="Inter" pitchFamily="34" charset="-122"/>
                <a:cs typeface="Inter" pitchFamily="34" charset="-120"/>
              </a:rPr>
              <a:t>leerproces</a:t>
            </a:r>
            <a:r>
              <a:rPr lang="en-US" sz="1300" dirty="0">
                <a:solidFill>
                  <a:srgbClr val="272525"/>
                </a:solidFill>
                <a:latin typeface="Inter" pitchFamily="34" charset="0"/>
                <a:ea typeface="Inter" pitchFamily="34" charset="-122"/>
                <a:cs typeface="Inter" pitchFamily="34" charset="-120"/>
              </a:rPr>
              <a:t> en niet een shortcut om het leren te omzeilen.</a:t>
            </a:r>
            <a:endParaRPr lang="en-US" sz="1300" dirty="0"/>
          </a:p>
        </p:txBody>
      </p:sp>
      <p:pic>
        <p:nvPicPr>
          <p:cNvPr id="4" name="Image 0" descr="preencoded.png"/>
          <p:cNvPicPr>
            <a:picLocks noChangeAspect="1"/>
          </p:cNvPicPr>
          <p:nvPr/>
        </p:nvPicPr>
        <p:blipFill>
          <a:blip r:embed="rId3"/>
          <a:stretch>
            <a:fillRect/>
          </a:stretch>
        </p:blipFill>
        <p:spPr>
          <a:xfrm>
            <a:off x="1965365" y="2031563"/>
            <a:ext cx="10699552" cy="5229939"/>
          </a:xfrm>
          <a:prstGeom prst="rect">
            <a:avLst/>
          </a:prstGeom>
        </p:spPr>
      </p:pic>
      <p:pic>
        <p:nvPicPr>
          <p:cNvPr id="5"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27826" y="3260770"/>
            <a:ext cx="388013" cy="388013"/>
          </a:xfrm>
          <a:prstGeom prst="rect">
            <a:avLst/>
          </a:prstGeom>
        </p:spPr>
      </p:pic>
      <p:sp>
        <p:nvSpPr>
          <p:cNvPr id="6" name="Text 2"/>
          <p:cNvSpPr/>
          <p:nvPr/>
        </p:nvSpPr>
        <p:spPr>
          <a:xfrm>
            <a:off x="2775412" y="3831010"/>
            <a:ext cx="2494369" cy="311796"/>
          </a:xfrm>
          <a:prstGeom prst="rect">
            <a:avLst/>
          </a:prstGeom>
          <a:noFill/>
          <a:ln/>
        </p:spPr>
        <p:txBody>
          <a:bodyPr wrap="none" lIns="0" tIns="0" rIns="0" bIns="0" rtlCol="0" anchor="t"/>
          <a:lstStyle/>
          <a:p>
            <a:pPr marL="0" indent="0" algn="ctr">
              <a:lnSpc>
                <a:spcPts val="2450"/>
              </a:lnSpc>
              <a:buNone/>
            </a:pPr>
            <a:r>
              <a:rPr lang="en-US" sz="1950" b="1" dirty="0">
                <a:solidFill>
                  <a:srgbClr val="272525"/>
                </a:solidFill>
                <a:latin typeface="Inter Bold" pitchFamily="34" charset="0"/>
                <a:ea typeface="Inter Bold" pitchFamily="34" charset="-122"/>
                <a:cs typeface="Inter Bold" pitchFamily="34" charset="-120"/>
              </a:rPr>
              <a:t>Beschrijf vraag</a:t>
            </a:r>
            <a:endParaRPr lang="en-US" sz="1950" dirty="0"/>
          </a:p>
        </p:txBody>
      </p:sp>
      <p:pic>
        <p:nvPicPr>
          <p:cNvPr id="7"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35082" y="4036795"/>
            <a:ext cx="388014" cy="388013"/>
          </a:xfrm>
          <a:prstGeom prst="rect">
            <a:avLst/>
          </a:prstGeom>
        </p:spPr>
      </p:pic>
      <p:sp>
        <p:nvSpPr>
          <p:cNvPr id="8" name="Text 3"/>
          <p:cNvSpPr/>
          <p:nvPr/>
        </p:nvSpPr>
        <p:spPr>
          <a:xfrm>
            <a:off x="8129989" y="2633713"/>
            <a:ext cx="2494369" cy="311796"/>
          </a:xfrm>
          <a:prstGeom prst="rect">
            <a:avLst/>
          </a:prstGeom>
          <a:noFill/>
          <a:ln/>
        </p:spPr>
        <p:txBody>
          <a:bodyPr wrap="none" lIns="0" tIns="0" rIns="0" bIns="0" rtlCol="0" anchor="t"/>
          <a:lstStyle/>
          <a:p>
            <a:pPr marL="0" indent="0" algn="ctr">
              <a:lnSpc>
                <a:spcPts val="2450"/>
              </a:lnSpc>
              <a:buNone/>
            </a:pPr>
            <a:r>
              <a:rPr lang="en-US" sz="1950" b="1" dirty="0">
                <a:solidFill>
                  <a:srgbClr val="272525"/>
                </a:solidFill>
                <a:latin typeface="Inter Bold" pitchFamily="34" charset="0"/>
                <a:ea typeface="Inter Bold" pitchFamily="34" charset="-122"/>
                <a:cs typeface="Inter Bold" pitchFamily="34" charset="-120"/>
              </a:rPr>
              <a:t>Formuleer prompt</a:t>
            </a:r>
            <a:endParaRPr lang="en-US" sz="1950" dirty="0"/>
          </a:p>
        </p:txBody>
      </p:sp>
      <p:pic>
        <p:nvPicPr>
          <p:cNvPr id="9"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03228" y="5666449"/>
            <a:ext cx="388013" cy="388013"/>
          </a:xfrm>
          <a:prstGeom prst="rect">
            <a:avLst/>
          </a:prstGeom>
        </p:spPr>
      </p:pic>
      <p:sp>
        <p:nvSpPr>
          <p:cNvPr id="10" name="Text 4"/>
          <p:cNvSpPr/>
          <p:nvPr/>
        </p:nvSpPr>
        <p:spPr>
          <a:xfrm>
            <a:off x="9360372" y="5094823"/>
            <a:ext cx="2494368" cy="311796"/>
          </a:xfrm>
          <a:prstGeom prst="rect">
            <a:avLst/>
          </a:prstGeom>
          <a:noFill/>
          <a:ln/>
        </p:spPr>
        <p:txBody>
          <a:bodyPr wrap="none" lIns="0" tIns="0" rIns="0" bIns="0" rtlCol="0" anchor="t"/>
          <a:lstStyle/>
          <a:p>
            <a:pPr marL="0" indent="0" algn="ctr">
              <a:lnSpc>
                <a:spcPts val="2450"/>
              </a:lnSpc>
              <a:buNone/>
            </a:pPr>
            <a:r>
              <a:rPr lang="en-US" sz="1950" b="1" dirty="0">
                <a:solidFill>
                  <a:srgbClr val="272525"/>
                </a:solidFill>
                <a:latin typeface="Inter Bold" pitchFamily="34" charset="0"/>
                <a:ea typeface="Inter Bold" pitchFamily="34" charset="-122"/>
                <a:cs typeface="Inter Bold" pitchFamily="34" charset="-120"/>
              </a:rPr>
              <a:t>Analyseer antwoord</a:t>
            </a:r>
            <a:endParaRPr lang="en-US" sz="1950" dirty="0"/>
          </a:p>
        </p:txBody>
      </p:sp>
      <p:pic>
        <p:nvPicPr>
          <p:cNvPr id="11"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96144" y="4934768"/>
            <a:ext cx="388013" cy="388014"/>
          </a:xfrm>
          <a:prstGeom prst="rect">
            <a:avLst/>
          </a:prstGeom>
        </p:spPr>
      </p:pic>
      <p:sp>
        <p:nvSpPr>
          <p:cNvPr id="12" name="Text 5"/>
          <p:cNvSpPr/>
          <p:nvPr/>
        </p:nvSpPr>
        <p:spPr>
          <a:xfrm>
            <a:off x="3994881" y="6314292"/>
            <a:ext cx="2494369" cy="311796"/>
          </a:xfrm>
          <a:prstGeom prst="rect">
            <a:avLst/>
          </a:prstGeom>
          <a:noFill/>
          <a:ln/>
        </p:spPr>
        <p:txBody>
          <a:bodyPr wrap="none" lIns="0" tIns="0" rIns="0" bIns="0" rtlCol="0" anchor="t"/>
          <a:lstStyle/>
          <a:p>
            <a:pPr marL="0" indent="0" algn="ctr">
              <a:lnSpc>
                <a:spcPts val="2450"/>
              </a:lnSpc>
              <a:buNone/>
            </a:pPr>
            <a:r>
              <a:rPr lang="en-US" sz="1950" b="1" dirty="0">
                <a:solidFill>
                  <a:srgbClr val="272525"/>
                </a:solidFill>
                <a:latin typeface="Inter Bold" pitchFamily="34" charset="0"/>
                <a:ea typeface="Inter Bold" pitchFamily="34" charset="-122"/>
                <a:cs typeface="Inter Bold" pitchFamily="34" charset="-120"/>
              </a:rPr>
              <a:t>Formuleer conclusie</a:t>
            </a:r>
            <a:endParaRPr lang="en-US" sz="1950" dirty="0"/>
          </a:p>
        </p:txBody>
      </p:sp>
      <p:sp>
        <p:nvSpPr>
          <p:cNvPr id="13" name="Text 6"/>
          <p:cNvSpPr/>
          <p:nvPr/>
        </p:nvSpPr>
        <p:spPr>
          <a:xfrm>
            <a:off x="793790" y="7422713"/>
            <a:ext cx="13042821" cy="249674"/>
          </a:xfrm>
          <a:prstGeom prst="rect">
            <a:avLst/>
          </a:prstGeom>
          <a:noFill/>
          <a:ln/>
        </p:spPr>
        <p:txBody>
          <a:bodyPr wrap="none" lIns="0" tIns="0" rIns="0" bIns="0" rtlCol="0" anchor="t"/>
          <a:lstStyle/>
          <a:p>
            <a:pPr marL="0" indent="0" algn="l">
              <a:lnSpc>
                <a:spcPts val="1950"/>
              </a:lnSpc>
              <a:buNone/>
            </a:pPr>
            <a:r>
              <a:rPr lang="en-US" sz="1300" dirty="0">
                <a:solidFill>
                  <a:srgbClr val="272525"/>
                </a:solidFill>
                <a:latin typeface="Inter" pitchFamily="34" charset="0"/>
                <a:ea typeface="Inter" pitchFamily="34" charset="-122"/>
                <a:cs typeface="Inter" pitchFamily="34" charset="-120"/>
              </a:rPr>
              <a:t>Door deze structuur zichtbaar te maken in de opdrachtvorm, toetst u niet alleen het eindproduct — maar ook het </a:t>
            </a:r>
            <a:r>
              <a:rPr lang="en-US" sz="1300" b="1" dirty="0">
                <a:solidFill>
                  <a:srgbClr val="272525"/>
                </a:solidFill>
                <a:latin typeface="Inter" pitchFamily="34" charset="0"/>
                <a:ea typeface="Inter" pitchFamily="34" charset="-122"/>
                <a:cs typeface="Inter" pitchFamily="34" charset="-120"/>
              </a:rPr>
              <a:t>denkproces</a:t>
            </a:r>
            <a:r>
              <a:rPr lang="en-US" sz="1300" dirty="0">
                <a:solidFill>
                  <a:srgbClr val="272525"/>
                </a:solidFill>
                <a:latin typeface="Inter" pitchFamily="34" charset="0"/>
                <a:ea typeface="Inter" pitchFamily="34" charset="-122"/>
                <a:cs typeface="Inter" pitchFamily="34" charset="-120"/>
              </a:rPr>
              <a:t> achter het gebruik van AI.</a:t>
            </a:r>
            <a:endParaRPr lang="en-US" sz="1300" dirty="0"/>
          </a:p>
        </p:txBody>
      </p:sp>
    </p:spTree>
  </p:cSld>
  <p:clrMapOvr>
    <a:masterClrMapping/>
  </p:clrMapOvr>
  <p:transition>
    <p:push dir="u"/>
  </p:transition>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564237"/>
            <a:ext cx="4713684" cy="589121"/>
          </a:xfrm>
          <a:prstGeom prst="rect">
            <a:avLst/>
          </a:prstGeom>
          <a:noFill/>
          <a:ln/>
        </p:spPr>
        <p:txBody>
          <a:bodyPr wrap="none" lIns="0" tIns="0" rIns="0" bIns="0" rtlCol="0" anchor="t"/>
          <a:lstStyle/>
          <a:p>
            <a:pPr marL="0" indent="0" algn="l">
              <a:lnSpc>
                <a:spcPts val="4600"/>
              </a:lnSpc>
              <a:buNone/>
            </a:pPr>
            <a:r>
              <a:rPr lang="en-US" sz="3700" b="1" dirty="0">
                <a:solidFill>
                  <a:srgbClr val="000000"/>
                </a:solidFill>
                <a:latin typeface="Inter Bold" pitchFamily="34" charset="0"/>
                <a:ea typeface="Inter Bold" pitchFamily="34" charset="-122"/>
                <a:cs typeface="Inter Bold" pitchFamily="34" charset="-120"/>
              </a:rPr>
              <a:t>AI Companions</a:t>
            </a:r>
            <a:endParaRPr lang="en-US" sz="3700" dirty="0"/>
          </a:p>
        </p:txBody>
      </p:sp>
      <p:sp>
        <p:nvSpPr>
          <p:cNvPr id="4" name="Text 1"/>
          <p:cNvSpPr/>
          <p:nvPr/>
        </p:nvSpPr>
        <p:spPr>
          <a:xfrm>
            <a:off x="6280190" y="1421963"/>
            <a:ext cx="6932533" cy="813197"/>
          </a:xfrm>
          <a:prstGeom prst="rect">
            <a:avLst/>
          </a:prstGeom>
          <a:noFill/>
          <a:ln/>
        </p:spPr>
        <p:txBody>
          <a:bodyPr wrap="none" lIns="0" tIns="0" rIns="0" bIns="0" rtlCol="0" anchor="t"/>
          <a:lstStyle/>
          <a:p>
            <a:pPr marL="0" indent="0" algn="l">
              <a:lnSpc>
                <a:spcPts val="6400"/>
              </a:lnSpc>
              <a:buNone/>
            </a:pPr>
            <a:r>
              <a:rPr lang="en-US" sz="5100" b="1" dirty="0">
                <a:solidFill>
                  <a:srgbClr val="000000"/>
                </a:solidFill>
                <a:latin typeface="Inter Bold" pitchFamily="34" charset="0"/>
                <a:ea typeface="Inter Bold" pitchFamily="34" charset="-122"/>
                <a:cs typeface="Inter Bold" pitchFamily="34" charset="-120"/>
              </a:rPr>
              <a:t>Meer dan een chatbot</a:t>
            </a:r>
            <a:endParaRPr lang="en-US" sz="5100" dirty="0"/>
          </a:p>
        </p:txBody>
      </p:sp>
      <p:sp>
        <p:nvSpPr>
          <p:cNvPr id="5" name="Text 2"/>
          <p:cNvSpPr/>
          <p:nvPr/>
        </p:nvSpPr>
        <p:spPr>
          <a:xfrm>
            <a:off x="6280190" y="2503765"/>
            <a:ext cx="7556421" cy="1176814"/>
          </a:xfrm>
          <a:prstGeom prst="rect">
            <a:avLst/>
          </a:prstGeom>
          <a:noFill/>
          <a:ln/>
        </p:spPr>
        <p:txBody>
          <a:bodyPr wrap="square" lIns="0" tIns="0" rIns="0" bIns="0" rtlCol="0" anchor="t"/>
          <a:lstStyle/>
          <a:p>
            <a:pPr marL="0" indent="0" algn="l">
              <a:lnSpc>
                <a:spcPts val="2300"/>
              </a:lnSpc>
              <a:buNone/>
            </a:pPr>
            <a:r>
              <a:rPr lang="en-US" sz="1450" dirty="0">
                <a:solidFill>
                  <a:srgbClr val="272525"/>
                </a:solidFill>
                <a:latin typeface="Inter" pitchFamily="34" charset="0"/>
                <a:ea typeface="Inter" pitchFamily="34" charset="-122"/>
                <a:cs typeface="Inter" pitchFamily="34" charset="-120"/>
              </a:rPr>
              <a:t>Een volgende stap in verantwoord AI-gebruik is het ontwerpen van </a:t>
            </a:r>
            <a:r>
              <a:rPr lang="en-US" sz="1450" b="1" dirty="0">
                <a:solidFill>
                  <a:srgbClr val="272525"/>
                </a:solidFill>
                <a:latin typeface="Inter" pitchFamily="34" charset="0"/>
                <a:ea typeface="Inter" pitchFamily="34" charset="-122"/>
                <a:cs typeface="Inter" pitchFamily="34" charset="-120"/>
              </a:rPr>
              <a:t>AI Companions</a:t>
            </a:r>
            <a:r>
              <a:rPr lang="en-US" sz="1450" dirty="0">
                <a:solidFill>
                  <a:srgbClr val="272525"/>
                </a:solidFill>
                <a:latin typeface="Inter" pitchFamily="34" charset="0"/>
                <a:ea typeface="Inter" pitchFamily="34" charset="-122"/>
                <a:cs typeface="Inter" pitchFamily="34" charset="-120"/>
              </a:rPr>
              <a:t>: didactisch doordachte AI-rollen die specifiek zijn ontworpen voor onderwijs- en beoordelingscontexten. Ze stellen vragen, begeleiden het denken en structureren reflectie, maar nemen </a:t>
            </a:r>
            <a:r>
              <a:rPr lang="en-US" sz="1450" b="1" dirty="0">
                <a:solidFill>
                  <a:srgbClr val="272525"/>
                </a:solidFill>
                <a:latin typeface="Inter" pitchFamily="34" charset="0"/>
                <a:ea typeface="Inter" pitchFamily="34" charset="-122"/>
                <a:cs typeface="Inter" pitchFamily="34" charset="-120"/>
              </a:rPr>
              <a:t>nooit beslissingen</a:t>
            </a:r>
            <a:r>
              <a:rPr lang="en-US" sz="1450" dirty="0">
                <a:solidFill>
                  <a:srgbClr val="272525"/>
                </a:solidFill>
                <a:latin typeface="Inter" pitchFamily="34" charset="0"/>
                <a:ea typeface="Inter" pitchFamily="34" charset="-122"/>
                <a:cs typeface="Inter" pitchFamily="34" charset="-120"/>
              </a:rPr>
              <a:t>.</a:t>
            </a:r>
            <a:endParaRPr lang="en-US" sz="1450" dirty="0"/>
          </a:p>
        </p:txBody>
      </p:sp>
      <p:sp>
        <p:nvSpPr>
          <p:cNvPr id="6" name="Shape 3"/>
          <p:cNvSpPr/>
          <p:nvPr/>
        </p:nvSpPr>
        <p:spPr>
          <a:xfrm>
            <a:off x="6280190" y="3882033"/>
            <a:ext cx="7556421" cy="1802130"/>
          </a:xfrm>
          <a:prstGeom prst="roundRect">
            <a:avLst>
              <a:gd name="adj" fmla="val 4394"/>
            </a:avLst>
          </a:prstGeom>
          <a:solidFill>
            <a:srgbClr val="D3CCFF"/>
          </a:solidFill>
          <a:ln w="7620">
            <a:solidFill>
              <a:srgbClr val="B9B2E5"/>
            </a:solidFill>
            <a:prstDash val="solid"/>
          </a:ln>
        </p:spPr>
        <p:txBody>
          <a:bodyPr/>
          <a:lstStyle/>
          <a:p>
            <a:endParaRPr lang="nl-NL"/>
          </a:p>
        </p:txBody>
      </p:sp>
      <p:sp>
        <p:nvSpPr>
          <p:cNvPr id="7" name="Text 4"/>
          <p:cNvSpPr/>
          <p:nvPr/>
        </p:nvSpPr>
        <p:spPr>
          <a:xfrm>
            <a:off x="6476286" y="4078129"/>
            <a:ext cx="2356842" cy="294680"/>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Wat ze doen</a:t>
            </a:r>
            <a:endParaRPr lang="en-US" sz="1850" dirty="0"/>
          </a:p>
        </p:txBody>
      </p:sp>
      <p:sp>
        <p:nvSpPr>
          <p:cNvPr id="8" name="Text 5"/>
          <p:cNvSpPr/>
          <p:nvPr/>
        </p:nvSpPr>
        <p:spPr>
          <a:xfrm>
            <a:off x="6476286" y="4480203"/>
            <a:ext cx="7164229" cy="1007864"/>
          </a:xfrm>
          <a:prstGeom prst="rect">
            <a:avLst/>
          </a:prstGeom>
          <a:noFill/>
          <a:ln/>
        </p:spPr>
        <p:txBody>
          <a:bodyPr wrap="square" lIns="0" tIns="0" rIns="0" bIns="0" rtlCol="0" anchor="t"/>
          <a:lstStyle/>
          <a:p>
            <a:pPr marL="342900" indent="-342900" algn="l">
              <a:lnSpc>
                <a:spcPts val="2300"/>
              </a:lnSpc>
              <a:buSzPct val="100000"/>
              <a:buChar char="•"/>
            </a:pPr>
            <a:r>
              <a:rPr lang="en-US" sz="1450" dirty="0">
                <a:solidFill>
                  <a:srgbClr val="272525"/>
                </a:solidFill>
                <a:latin typeface="Inter" pitchFamily="34" charset="0"/>
                <a:ea typeface="Inter" pitchFamily="34" charset="-122"/>
                <a:cs typeface="Inter" pitchFamily="34" charset="-120"/>
              </a:rPr>
              <a:t>Gerichte vragen stellen</a:t>
            </a:r>
            <a:endParaRPr lang="en-US" sz="1450" dirty="0"/>
          </a:p>
          <a:p>
            <a:pPr marL="342900" indent="-342900" algn="l">
              <a:lnSpc>
                <a:spcPts val="2300"/>
              </a:lnSpc>
              <a:buSzPct val="100000"/>
              <a:buChar char="•"/>
            </a:pPr>
            <a:r>
              <a:rPr lang="en-US" sz="1450" dirty="0">
                <a:solidFill>
                  <a:srgbClr val="272525"/>
                </a:solidFill>
                <a:latin typeface="Inter" pitchFamily="34" charset="0"/>
                <a:ea typeface="Inter" pitchFamily="34" charset="-122"/>
                <a:cs typeface="Inter" pitchFamily="34" charset="-120"/>
              </a:rPr>
              <a:t>Denken begeleiden</a:t>
            </a:r>
            <a:endParaRPr lang="en-US" sz="1450" dirty="0"/>
          </a:p>
          <a:p>
            <a:pPr marL="342900" indent="-342900" algn="l">
              <a:lnSpc>
                <a:spcPts val="2300"/>
              </a:lnSpc>
              <a:buSzPct val="100000"/>
              <a:buChar char="•"/>
            </a:pPr>
            <a:r>
              <a:rPr lang="en-US" sz="1450" dirty="0">
                <a:solidFill>
                  <a:srgbClr val="272525"/>
                </a:solidFill>
                <a:latin typeface="Inter" pitchFamily="34" charset="0"/>
                <a:ea typeface="Inter" pitchFamily="34" charset="-122"/>
                <a:cs typeface="Inter" pitchFamily="34" charset="-120"/>
              </a:rPr>
              <a:t>Reflectie structureren</a:t>
            </a:r>
            <a:endParaRPr lang="en-US" sz="1450" dirty="0"/>
          </a:p>
        </p:txBody>
      </p:sp>
      <p:sp>
        <p:nvSpPr>
          <p:cNvPr id="9" name="Shape 6"/>
          <p:cNvSpPr/>
          <p:nvPr/>
        </p:nvSpPr>
        <p:spPr>
          <a:xfrm>
            <a:off x="6280190" y="5863233"/>
            <a:ext cx="7556421" cy="1802130"/>
          </a:xfrm>
          <a:prstGeom prst="roundRect">
            <a:avLst>
              <a:gd name="adj" fmla="val 4394"/>
            </a:avLst>
          </a:prstGeom>
          <a:solidFill>
            <a:srgbClr val="D3CCFF"/>
          </a:solidFill>
          <a:ln w="7620">
            <a:solidFill>
              <a:srgbClr val="B9B2E5"/>
            </a:solidFill>
            <a:prstDash val="solid"/>
          </a:ln>
        </p:spPr>
        <p:txBody>
          <a:bodyPr/>
          <a:lstStyle/>
          <a:p>
            <a:endParaRPr lang="nl-NL"/>
          </a:p>
        </p:txBody>
      </p:sp>
      <p:sp>
        <p:nvSpPr>
          <p:cNvPr id="10" name="Text 7"/>
          <p:cNvSpPr/>
          <p:nvPr/>
        </p:nvSpPr>
        <p:spPr>
          <a:xfrm>
            <a:off x="6476286" y="6059329"/>
            <a:ext cx="2356842" cy="294680"/>
          </a:xfrm>
          <a:prstGeom prst="rect">
            <a:avLst/>
          </a:prstGeom>
          <a:noFill/>
          <a:ln/>
        </p:spPr>
        <p:txBody>
          <a:bodyPr wrap="none" lIns="0" tIns="0" rIns="0" bIns="0" rtlCol="0" anchor="t"/>
          <a:lstStyle/>
          <a:p>
            <a:pPr marL="0" indent="0" algn="l">
              <a:lnSpc>
                <a:spcPts val="2300"/>
              </a:lnSpc>
              <a:buNone/>
            </a:pPr>
            <a:r>
              <a:rPr lang="en-US" sz="1850" b="1" dirty="0">
                <a:solidFill>
                  <a:srgbClr val="272525"/>
                </a:solidFill>
                <a:latin typeface="Inter Bold" pitchFamily="34" charset="0"/>
                <a:ea typeface="Inter Bold" pitchFamily="34" charset="-122"/>
                <a:cs typeface="Inter Bold" pitchFamily="34" charset="-120"/>
              </a:rPr>
              <a:t>Wat ze nooit doen</a:t>
            </a:r>
            <a:endParaRPr lang="en-US" sz="1850" dirty="0"/>
          </a:p>
        </p:txBody>
      </p:sp>
      <p:sp>
        <p:nvSpPr>
          <p:cNvPr id="11" name="Text 8"/>
          <p:cNvSpPr/>
          <p:nvPr/>
        </p:nvSpPr>
        <p:spPr>
          <a:xfrm>
            <a:off x="6476286" y="6461403"/>
            <a:ext cx="7164229" cy="1007864"/>
          </a:xfrm>
          <a:prstGeom prst="rect">
            <a:avLst/>
          </a:prstGeom>
          <a:noFill/>
          <a:ln/>
        </p:spPr>
        <p:txBody>
          <a:bodyPr wrap="square" lIns="0" tIns="0" rIns="0" bIns="0" rtlCol="0" anchor="t"/>
          <a:lstStyle/>
          <a:p>
            <a:pPr marL="342900" indent="-342900" algn="l">
              <a:lnSpc>
                <a:spcPts val="2300"/>
              </a:lnSpc>
              <a:buSzPct val="100000"/>
              <a:buChar char="•"/>
            </a:pPr>
            <a:r>
              <a:rPr lang="en-US" sz="1450" dirty="0">
                <a:solidFill>
                  <a:srgbClr val="272525"/>
                </a:solidFill>
                <a:latin typeface="Inter" pitchFamily="34" charset="0"/>
                <a:ea typeface="Inter" pitchFamily="34" charset="-122"/>
                <a:cs typeface="Inter" pitchFamily="34" charset="-120"/>
              </a:rPr>
              <a:t>Beslissingen nemen</a:t>
            </a:r>
            <a:endParaRPr lang="en-US" sz="1450" dirty="0"/>
          </a:p>
          <a:p>
            <a:pPr marL="342900" indent="-342900" algn="l">
              <a:lnSpc>
                <a:spcPts val="2300"/>
              </a:lnSpc>
              <a:buSzPct val="100000"/>
              <a:buChar char="•"/>
            </a:pPr>
            <a:r>
              <a:rPr lang="en-US" sz="1450" dirty="0">
                <a:solidFill>
                  <a:srgbClr val="272525"/>
                </a:solidFill>
                <a:latin typeface="Inter" pitchFamily="34" charset="0"/>
                <a:ea typeface="Inter" pitchFamily="34" charset="-122"/>
                <a:cs typeface="Inter" pitchFamily="34" charset="-120"/>
              </a:rPr>
              <a:t>Oordelen vellen</a:t>
            </a:r>
            <a:endParaRPr lang="en-US" sz="1450" dirty="0"/>
          </a:p>
          <a:p>
            <a:pPr marL="342900" indent="-342900" algn="l">
              <a:lnSpc>
                <a:spcPts val="2300"/>
              </a:lnSpc>
              <a:buSzPct val="100000"/>
              <a:buChar char="•"/>
            </a:pPr>
            <a:r>
              <a:rPr lang="en-US" sz="1450" dirty="0">
                <a:solidFill>
                  <a:srgbClr val="272525"/>
                </a:solidFill>
                <a:latin typeface="Inter" pitchFamily="34" charset="0"/>
                <a:ea typeface="Inter" pitchFamily="34" charset="-122"/>
                <a:cs typeface="Inter" pitchFamily="34" charset="-120"/>
              </a:rPr>
              <a:t>Studenten beoordelen</a:t>
            </a:r>
            <a:endParaRPr lang="en-US" sz="1450" dirty="0"/>
          </a:p>
        </p:txBody>
      </p:sp>
    </p:spTree>
  </p:cSld>
  <p:clrMapOvr>
    <a:masterClrMapping/>
  </p:clrMapOvr>
  <p:transition>
    <p:push dir="u"/>
  </p:transition>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793790" y="1873210"/>
            <a:ext cx="1295281" cy="373142"/>
          </a:xfrm>
          <a:prstGeom prst="roundRect">
            <a:avLst>
              <a:gd name="adj" fmla="val 17872"/>
            </a:avLst>
          </a:prstGeom>
          <a:solidFill>
            <a:srgbClr val="D3CCFF"/>
          </a:solidFill>
          <a:ln/>
        </p:spPr>
        <p:txBody>
          <a:bodyPr/>
          <a:lstStyle/>
          <a:p>
            <a:endParaRPr lang="nl-NL"/>
          </a:p>
        </p:txBody>
      </p:sp>
      <p:sp>
        <p:nvSpPr>
          <p:cNvPr id="3" name="Text 1"/>
          <p:cNvSpPr/>
          <p:nvPr/>
        </p:nvSpPr>
        <p:spPr>
          <a:xfrm>
            <a:off x="912852" y="1932742"/>
            <a:ext cx="1057156" cy="254079"/>
          </a:xfrm>
          <a:prstGeom prst="rect">
            <a:avLst/>
          </a:prstGeom>
          <a:noFill/>
          <a:ln/>
        </p:spPr>
        <p:txBody>
          <a:bodyPr wrap="none" lIns="0" tIns="0" rIns="0" bIns="0" rtlCol="0" anchor="t"/>
          <a:lstStyle/>
          <a:p>
            <a:pPr marL="0" indent="0" algn="l">
              <a:lnSpc>
                <a:spcPts val="2000"/>
              </a:lnSpc>
              <a:buNone/>
            </a:pPr>
            <a:r>
              <a:rPr lang="en-US" sz="1250" dirty="0">
                <a:solidFill>
                  <a:srgbClr val="272525"/>
                </a:solidFill>
                <a:latin typeface="Inter" pitchFamily="34" charset="0"/>
                <a:ea typeface="Inter" pitchFamily="34" charset="-122"/>
                <a:cs typeface="Inter" pitchFamily="34" charset="-120"/>
              </a:rPr>
              <a:t>VOORBEELD 1</a:t>
            </a:r>
            <a:endParaRPr lang="en-US" sz="1250" dirty="0"/>
          </a:p>
        </p:txBody>
      </p:sp>
      <p:sp>
        <p:nvSpPr>
          <p:cNvPr id="4" name="Text 2"/>
          <p:cNvSpPr/>
          <p:nvPr/>
        </p:nvSpPr>
        <p:spPr>
          <a:xfrm>
            <a:off x="793790" y="2325648"/>
            <a:ext cx="6861572"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Besluitvormings Companion</a:t>
            </a:r>
            <a:endParaRPr lang="en-US" sz="3900" dirty="0"/>
          </a:p>
        </p:txBody>
      </p:sp>
      <p:sp>
        <p:nvSpPr>
          <p:cNvPr id="5" name="Text 3"/>
          <p:cNvSpPr/>
          <p:nvPr/>
        </p:nvSpPr>
        <p:spPr>
          <a:xfrm>
            <a:off x="793790" y="324338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Deze companion ondersteunt examencommissies bij de analyse van individuele casussen. Hij neemt geen enkel besluit. Dat blijft altijd de verantwoordelijkheid van de examencommissie zelf.</a:t>
            </a:r>
            <a:endParaRPr lang="en-US" sz="1550" dirty="0"/>
          </a:p>
        </p:txBody>
      </p:sp>
      <p:sp>
        <p:nvSpPr>
          <p:cNvPr id="6" name="Shape 4"/>
          <p:cNvSpPr/>
          <p:nvPr/>
        </p:nvSpPr>
        <p:spPr>
          <a:xfrm>
            <a:off x="650915" y="4101703"/>
            <a:ext cx="6565106" cy="2254687"/>
          </a:xfrm>
          <a:prstGeom prst="roundRect">
            <a:avLst>
              <a:gd name="adj" fmla="val 6338"/>
            </a:avLst>
          </a:prstGeom>
          <a:solidFill>
            <a:srgbClr val="BDB3FF"/>
          </a:solidFill>
          <a:ln/>
        </p:spPr>
        <p:txBody>
          <a:bodyPr/>
          <a:lstStyle/>
          <a:p>
            <a:endParaRPr lang="nl-NL"/>
          </a:p>
        </p:txBody>
      </p:sp>
      <p:sp>
        <p:nvSpPr>
          <p:cNvPr id="7" name="Text 5"/>
          <p:cNvSpPr/>
          <p:nvPr/>
        </p:nvSpPr>
        <p:spPr>
          <a:xfrm>
            <a:off x="849273" y="4300061"/>
            <a:ext cx="2765584"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De companion helpt bij</a:t>
            </a:r>
            <a:endParaRPr lang="en-US" sz="1950" dirty="0"/>
          </a:p>
        </p:txBody>
      </p:sp>
      <p:sp>
        <p:nvSpPr>
          <p:cNvPr id="8" name="Text 6"/>
          <p:cNvSpPr/>
          <p:nvPr/>
        </p:nvSpPr>
        <p:spPr>
          <a:xfrm>
            <a:off x="849273" y="4808577"/>
            <a:ext cx="6168390" cy="147839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Structureren van complexe casussen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Formuleren van relevante vragen</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Herkennen van inconsistenties in dossiers</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Afwegen van argumenten pro en contra</a:t>
            </a:r>
            <a:endParaRPr lang="en-US" sz="1550" dirty="0"/>
          </a:p>
        </p:txBody>
      </p:sp>
      <p:sp>
        <p:nvSpPr>
          <p:cNvPr id="9" name="Text 7"/>
          <p:cNvSpPr/>
          <p:nvPr/>
        </p:nvSpPr>
        <p:spPr>
          <a:xfrm>
            <a:off x="7564874" y="4300061"/>
            <a:ext cx="3520678"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De examencommissie beslist</a:t>
            </a:r>
            <a:endParaRPr lang="en-US" sz="1950" dirty="0"/>
          </a:p>
        </p:txBody>
      </p:sp>
      <p:sp>
        <p:nvSpPr>
          <p:cNvPr id="10" name="Text 8"/>
          <p:cNvSpPr/>
          <p:nvPr/>
        </p:nvSpPr>
        <p:spPr>
          <a:xfrm>
            <a:off x="7564874" y="4808577"/>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 companion fungeert als een kritische sparringspartner die het denkproces scherper maakt. Alle oordelen, besluiten en verantwoordelijkheden blijven volledig bij de commissie.</a:t>
            </a:r>
            <a:endParaRPr lang="en-US" sz="1550" dirty="0"/>
          </a:p>
        </p:txBody>
      </p:sp>
    </p:spTree>
  </p:cSld>
  <p:clrMapOvr>
    <a:masterClrMapping/>
  </p:clrMapOvr>
  <p:transition>
    <p:push dir="u"/>
  </p:transition>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793790" y="1995726"/>
            <a:ext cx="1327547" cy="373142"/>
          </a:xfrm>
          <a:prstGeom prst="roundRect">
            <a:avLst>
              <a:gd name="adj" fmla="val 17872"/>
            </a:avLst>
          </a:prstGeom>
          <a:solidFill>
            <a:srgbClr val="D3CCFF"/>
          </a:solidFill>
          <a:ln/>
        </p:spPr>
        <p:txBody>
          <a:bodyPr/>
          <a:lstStyle/>
          <a:p>
            <a:endParaRPr lang="nl-NL"/>
          </a:p>
        </p:txBody>
      </p:sp>
      <p:sp>
        <p:nvSpPr>
          <p:cNvPr id="3" name="Text 1"/>
          <p:cNvSpPr/>
          <p:nvPr/>
        </p:nvSpPr>
        <p:spPr>
          <a:xfrm>
            <a:off x="912852" y="2055257"/>
            <a:ext cx="1089422" cy="254079"/>
          </a:xfrm>
          <a:prstGeom prst="rect">
            <a:avLst/>
          </a:prstGeom>
          <a:noFill/>
          <a:ln/>
        </p:spPr>
        <p:txBody>
          <a:bodyPr wrap="none" lIns="0" tIns="0" rIns="0" bIns="0" rtlCol="0" anchor="t"/>
          <a:lstStyle/>
          <a:p>
            <a:pPr marL="0" indent="0" algn="l">
              <a:lnSpc>
                <a:spcPts val="2000"/>
              </a:lnSpc>
              <a:buNone/>
            </a:pPr>
            <a:r>
              <a:rPr lang="en-US" sz="1250" dirty="0">
                <a:solidFill>
                  <a:srgbClr val="272525"/>
                </a:solidFill>
                <a:latin typeface="Inter" pitchFamily="34" charset="0"/>
                <a:ea typeface="Inter" pitchFamily="34" charset="-122"/>
                <a:cs typeface="Inter" pitchFamily="34" charset="-120"/>
              </a:rPr>
              <a:t>VOORBEELD 2</a:t>
            </a:r>
            <a:endParaRPr lang="en-US" sz="1250" dirty="0"/>
          </a:p>
        </p:txBody>
      </p:sp>
      <p:sp>
        <p:nvSpPr>
          <p:cNvPr id="4" name="Text 2"/>
          <p:cNvSpPr/>
          <p:nvPr/>
        </p:nvSpPr>
        <p:spPr>
          <a:xfrm>
            <a:off x="793790" y="2448163"/>
            <a:ext cx="6305669"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Toetskwaliteit Companion</a:t>
            </a:r>
            <a:endParaRPr lang="en-US" sz="3900" dirty="0"/>
          </a:p>
        </p:txBody>
      </p:sp>
      <p:sp>
        <p:nvSpPr>
          <p:cNvPr id="5" name="Text 3"/>
          <p:cNvSpPr/>
          <p:nvPr/>
        </p:nvSpPr>
        <p:spPr>
          <a:xfrm>
            <a:off x="793790" y="336589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Goede toetsing is robuust, valide en betrouwbaar. Ook in een tijdperk van AI. De Toetskwaliteit Companion helpt docenten en examencommissies bij het systematisch verbeteren van toetsvragen en opdrachten.</a:t>
            </a:r>
            <a:endParaRPr lang="en-US" sz="1550" dirty="0"/>
          </a:p>
        </p:txBody>
      </p:sp>
      <p:pic>
        <p:nvPicPr>
          <p:cNvPr id="6"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790" y="4224218"/>
            <a:ext cx="496133" cy="496133"/>
          </a:xfrm>
          <a:prstGeom prst="rect">
            <a:avLst/>
          </a:prstGeom>
        </p:spPr>
      </p:pic>
      <p:sp>
        <p:nvSpPr>
          <p:cNvPr id="7" name="Text 4"/>
          <p:cNvSpPr/>
          <p:nvPr/>
        </p:nvSpPr>
        <p:spPr>
          <a:xfrm>
            <a:off x="1537930" y="4224218"/>
            <a:ext cx="3016687"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Analyse van toetsvragen</a:t>
            </a:r>
            <a:endParaRPr lang="en-US" sz="1950" dirty="0"/>
          </a:p>
        </p:txBody>
      </p:sp>
      <p:sp>
        <p:nvSpPr>
          <p:cNvPr id="8" name="Text 5"/>
          <p:cNvSpPr/>
          <p:nvPr/>
        </p:nvSpPr>
        <p:spPr>
          <a:xfrm>
            <a:off x="1537930" y="4653439"/>
            <a:ext cx="3438049"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Beoordelen of vragen meten wat ze moeten meten, en of ze goed aansluiten op de gedefinieerde leerdoelen.</a:t>
            </a:r>
            <a:endParaRPr lang="en-US" sz="1550" dirty="0"/>
          </a:p>
        </p:txBody>
      </p:sp>
      <p:pic>
        <p:nvPicPr>
          <p:cNvPr id="9"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23986" y="4224218"/>
            <a:ext cx="496133" cy="496133"/>
          </a:xfrm>
          <a:prstGeom prst="rect">
            <a:avLst/>
          </a:prstGeom>
        </p:spPr>
      </p:pic>
      <p:sp>
        <p:nvSpPr>
          <p:cNvPr id="10" name="Text 6"/>
          <p:cNvSpPr/>
          <p:nvPr/>
        </p:nvSpPr>
        <p:spPr>
          <a:xfrm>
            <a:off x="5968127" y="4224218"/>
            <a:ext cx="3438168" cy="620316"/>
          </a:xfrm>
          <a:prstGeom prst="rect">
            <a:avLst/>
          </a:prstGeom>
          <a:noFill/>
          <a:ln/>
        </p:spPr>
        <p:txBody>
          <a:bodyPr wrap="squar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Detectie AI-gevoelige opdrachten</a:t>
            </a:r>
            <a:endParaRPr lang="en-US" sz="1950" dirty="0"/>
          </a:p>
        </p:txBody>
      </p:sp>
      <p:sp>
        <p:nvSpPr>
          <p:cNvPr id="11" name="Text 7"/>
          <p:cNvSpPr/>
          <p:nvPr/>
        </p:nvSpPr>
        <p:spPr>
          <a:xfrm>
            <a:off x="5968127" y="4963597"/>
            <a:ext cx="3438168"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Herkennen welke opdrachten eenvoudig door AI kunnen worden voltooid zonder dat de student werkelijk leert.</a:t>
            </a:r>
            <a:endParaRPr lang="en-US" sz="1550" dirty="0"/>
          </a:p>
        </p:txBody>
      </p:sp>
      <p:pic>
        <p:nvPicPr>
          <p:cNvPr id="12"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54302" y="4224218"/>
            <a:ext cx="496133" cy="496133"/>
          </a:xfrm>
          <a:prstGeom prst="rect">
            <a:avLst/>
          </a:prstGeom>
        </p:spPr>
      </p:pic>
      <p:sp>
        <p:nvSpPr>
          <p:cNvPr id="13" name="Text 8"/>
          <p:cNvSpPr/>
          <p:nvPr/>
        </p:nvSpPr>
        <p:spPr>
          <a:xfrm>
            <a:off x="10398443" y="4224218"/>
            <a:ext cx="3438168" cy="620316"/>
          </a:xfrm>
          <a:prstGeom prst="rect">
            <a:avLst/>
          </a:prstGeom>
          <a:noFill/>
          <a:ln/>
        </p:spPr>
        <p:txBody>
          <a:bodyPr wrap="squar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Verbeteren van toetsvormen</a:t>
            </a:r>
            <a:endParaRPr lang="en-US" sz="1950" dirty="0"/>
          </a:p>
        </p:txBody>
      </p:sp>
      <p:sp>
        <p:nvSpPr>
          <p:cNvPr id="14" name="Text 9"/>
          <p:cNvSpPr/>
          <p:nvPr/>
        </p:nvSpPr>
        <p:spPr>
          <a:xfrm>
            <a:off x="10398443" y="4963597"/>
            <a:ext cx="3438168"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Concrete suggesties voor robuustere toetsvormen die authentiek leren aantonen, ook met AI beschikbaar.</a:t>
            </a:r>
            <a:endParaRPr lang="en-US" sz="1550" dirty="0"/>
          </a:p>
        </p:txBody>
      </p:sp>
    </p:spTree>
  </p:cSld>
  <p:clrMapOvr>
    <a:masterClrMapping/>
  </p:clrMapOvr>
  <p:transition>
    <p:push dir="u"/>
  </p:transition>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93790" y="1394579"/>
            <a:ext cx="1328738" cy="373142"/>
          </a:xfrm>
          <a:prstGeom prst="roundRect">
            <a:avLst>
              <a:gd name="adj" fmla="val 17872"/>
            </a:avLst>
          </a:prstGeom>
          <a:solidFill>
            <a:srgbClr val="D3CCFF"/>
          </a:solidFill>
          <a:ln/>
        </p:spPr>
        <p:txBody>
          <a:bodyPr/>
          <a:lstStyle/>
          <a:p>
            <a:endParaRPr lang="nl-NL"/>
          </a:p>
        </p:txBody>
      </p:sp>
      <p:sp>
        <p:nvSpPr>
          <p:cNvPr id="3" name="Text 1"/>
          <p:cNvSpPr/>
          <p:nvPr/>
        </p:nvSpPr>
        <p:spPr>
          <a:xfrm>
            <a:off x="912852" y="1454110"/>
            <a:ext cx="1090613" cy="254079"/>
          </a:xfrm>
          <a:prstGeom prst="rect">
            <a:avLst/>
          </a:prstGeom>
          <a:noFill/>
          <a:ln/>
        </p:spPr>
        <p:txBody>
          <a:bodyPr wrap="none" lIns="0" tIns="0" rIns="0" bIns="0" rtlCol="0" anchor="t"/>
          <a:lstStyle/>
          <a:p>
            <a:pPr marL="0" indent="0" algn="l">
              <a:lnSpc>
                <a:spcPts val="2000"/>
              </a:lnSpc>
              <a:buNone/>
            </a:pPr>
            <a:r>
              <a:rPr lang="en-US" sz="1250" dirty="0">
                <a:solidFill>
                  <a:srgbClr val="272525"/>
                </a:solidFill>
                <a:latin typeface="Inter" pitchFamily="34" charset="0"/>
                <a:ea typeface="Inter" pitchFamily="34" charset="-122"/>
                <a:cs typeface="Inter" pitchFamily="34" charset="-120"/>
              </a:rPr>
              <a:t>VOORBEELD 3</a:t>
            </a:r>
            <a:endParaRPr lang="en-US" sz="1250" dirty="0"/>
          </a:p>
        </p:txBody>
      </p:sp>
      <p:sp>
        <p:nvSpPr>
          <p:cNvPr id="4" name="Text 2"/>
          <p:cNvSpPr/>
          <p:nvPr/>
        </p:nvSpPr>
        <p:spPr>
          <a:xfrm>
            <a:off x="793790" y="1847017"/>
            <a:ext cx="5311973"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AI-impact Companion</a:t>
            </a:r>
            <a:endParaRPr lang="en-US" sz="3900" dirty="0"/>
          </a:p>
        </p:txBody>
      </p:sp>
      <p:sp>
        <p:nvSpPr>
          <p:cNvPr id="5" name="Text 3"/>
          <p:cNvSpPr/>
          <p:nvPr/>
        </p:nvSpPr>
        <p:spPr>
          <a:xfrm>
            <a:off x="793790" y="276475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Beleidsvraagstukken rondom AI zijn complex en roepen lastige afwegingen op. De AI-impact Companion helpt bestuurders en commissies om dit beleidsterrein systematisch te doordenken, zonder kant-en-klare antwoorden te geven.</a:t>
            </a:r>
            <a:endParaRPr lang="en-US" sz="1550" dirty="0"/>
          </a:p>
        </p:txBody>
      </p:sp>
      <p:sp>
        <p:nvSpPr>
          <p:cNvPr id="6" name="Shape 4"/>
          <p:cNvSpPr/>
          <p:nvPr/>
        </p:nvSpPr>
        <p:spPr>
          <a:xfrm>
            <a:off x="793790" y="3623072"/>
            <a:ext cx="6422231" cy="1506736"/>
          </a:xfrm>
          <a:prstGeom prst="roundRect">
            <a:avLst>
              <a:gd name="adj" fmla="val 5532"/>
            </a:avLst>
          </a:prstGeom>
          <a:solidFill>
            <a:srgbClr val="FFFFFF"/>
          </a:solidFill>
          <a:ln w="22860">
            <a:solidFill>
              <a:srgbClr val="B9B2E5"/>
            </a:solidFill>
            <a:prstDash val="solid"/>
          </a:ln>
        </p:spPr>
        <p:txBody>
          <a:bodyPr/>
          <a:lstStyle/>
          <a:p>
            <a:endParaRPr lang="nl-NL"/>
          </a:p>
        </p:txBody>
      </p:sp>
      <p:sp>
        <p:nvSpPr>
          <p:cNvPr id="7" name="Text 5"/>
          <p:cNvSpPr/>
          <p:nvPr/>
        </p:nvSpPr>
        <p:spPr>
          <a:xfrm>
            <a:off x="1015008" y="3844290"/>
            <a:ext cx="3234214"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Wanneer is AI toegestaan?</a:t>
            </a:r>
            <a:endParaRPr lang="en-US" sz="1950" dirty="0"/>
          </a:p>
        </p:txBody>
      </p:sp>
      <p:sp>
        <p:nvSpPr>
          <p:cNvPr id="8" name="Text 6"/>
          <p:cNvSpPr/>
          <p:nvPr/>
        </p:nvSpPr>
        <p:spPr>
          <a:xfrm>
            <a:off x="1015008" y="4273510"/>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Definiëren van heldere kaders per toetsvorm, vak en onderwijsniveau.</a:t>
            </a:r>
            <a:endParaRPr lang="en-US" sz="1550" dirty="0"/>
          </a:p>
        </p:txBody>
      </p:sp>
      <p:sp>
        <p:nvSpPr>
          <p:cNvPr id="9" name="Shape 7"/>
          <p:cNvSpPr/>
          <p:nvPr/>
        </p:nvSpPr>
        <p:spPr>
          <a:xfrm>
            <a:off x="7414379" y="3623072"/>
            <a:ext cx="6422231" cy="1506736"/>
          </a:xfrm>
          <a:prstGeom prst="roundRect">
            <a:avLst>
              <a:gd name="adj" fmla="val 5532"/>
            </a:avLst>
          </a:prstGeom>
          <a:solidFill>
            <a:srgbClr val="FFFFFF"/>
          </a:solidFill>
          <a:ln w="22860">
            <a:solidFill>
              <a:srgbClr val="B9B2E5"/>
            </a:solidFill>
            <a:prstDash val="solid"/>
          </a:ln>
        </p:spPr>
        <p:txBody>
          <a:bodyPr/>
          <a:lstStyle/>
          <a:p>
            <a:endParaRPr lang="nl-NL"/>
          </a:p>
        </p:txBody>
      </p:sp>
      <p:sp>
        <p:nvSpPr>
          <p:cNvPr id="10" name="Text 8"/>
          <p:cNvSpPr/>
          <p:nvPr/>
        </p:nvSpPr>
        <p:spPr>
          <a:xfrm>
            <a:off x="7635597" y="3844290"/>
            <a:ext cx="2805112"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Wanneer is het fraude?</a:t>
            </a:r>
            <a:endParaRPr lang="en-US" sz="1950" dirty="0"/>
          </a:p>
        </p:txBody>
      </p:sp>
      <p:sp>
        <p:nvSpPr>
          <p:cNvPr id="11" name="Text 9"/>
          <p:cNvSpPr/>
          <p:nvPr/>
        </p:nvSpPr>
        <p:spPr>
          <a:xfrm>
            <a:off x="7635597" y="4273510"/>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Scherp stellen van de grens tussen toegestaan AI-gebruik en academische oneerlijkheid.</a:t>
            </a:r>
            <a:endParaRPr lang="en-US" sz="1550" dirty="0"/>
          </a:p>
        </p:txBody>
      </p:sp>
      <p:sp>
        <p:nvSpPr>
          <p:cNvPr id="12" name="Shape 10"/>
          <p:cNvSpPr/>
          <p:nvPr/>
        </p:nvSpPr>
        <p:spPr>
          <a:xfrm>
            <a:off x="793790" y="5328166"/>
            <a:ext cx="6422231" cy="1506736"/>
          </a:xfrm>
          <a:prstGeom prst="roundRect">
            <a:avLst>
              <a:gd name="adj" fmla="val 5532"/>
            </a:avLst>
          </a:prstGeom>
          <a:solidFill>
            <a:srgbClr val="FFFFFF"/>
          </a:solidFill>
          <a:ln w="22860">
            <a:solidFill>
              <a:srgbClr val="B9B2E5"/>
            </a:solidFill>
            <a:prstDash val="solid"/>
          </a:ln>
        </p:spPr>
        <p:txBody>
          <a:bodyPr/>
          <a:lstStyle/>
          <a:p>
            <a:endParaRPr lang="nl-NL"/>
          </a:p>
        </p:txBody>
      </p:sp>
      <p:sp>
        <p:nvSpPr>
          <p:cNvPr id="13" name="Text 11"/>
          <p:cNvSpPr/>
          <p:nvPr/>
        </p:nvSpPr>
        <p:spPr>
          <a:xfrm>
            <a:off x="1015008" y="5549384"/>
            <a:ext cx="3234452"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Hoe omgaan met detectie?</a:t>
            </a:r>
            <a:endParaRPr lang="en-US" sz="1950" dirty="0"/>
          </a:p>
        </p:txBody>
      </p:sp>
      <p:sp>
        <p:nvSpPr>
          <p:cNvPr id="14" name="Text 12"/>
          <p:cNvSpPr/>
          <p:nvPr/>
        </p:nvSpPr>
        <p:spPr>
          <a:xfrm>
            <a:off x="1015008" y="5978604"/>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Afwegen van de rol en beperkingen van AI-detectietools in de praktijk.</a:t>
            </a:r>
            <a:endParaRPr lang="en-US" sz="1550" dirty="0"/>
          </a:p>
        </p:txBody>
      </p:sp>
      <p:sp>
        <p:nvSpPr>
          <p:cNvPr id="15" name="Shape 13"/>
          <p:cNvSpPr/>
          <p:nvPr/>
        </p:nvSpPr>
        <p:spPr>
          <a:xfrm>
            <a:off x="7414379" y="5328166"/>
            <a:ext cx="6422231" cy="1506736"/>
          </a:xfrm>
          <a:prstGeom prst="roundRect">
            <a:avLst>
              <a:gd name="adj" fmla="val 5532"/>
            </a:avLst>
          </a:prstGeom>
          <a:solidFill>
            <a:srgbClr val="FFFFFF"/>
          </a:solidFill>
          <a:ln w="22860">
            <a:solidFill>
              <a:srgbClr val="B9B2E5"/>
            </a:solidFill>
            <a:prstDash val="solid"/>
          </a:ln>
        </p:spPr>
        <p:txBody>
          <a:bodyPr/>
          <a:lstStyle/>
          <a:p>
            <a:endParaRPr lang="nl-NL"/>
          </a:p>
        </p:txBody>
      </p:sp>
      <p:sp>
        <p:nvSpPr>
          <p:cNvPr id="16" name="Text 14"/>
          <p:cNvSpPr/>
          <p:nvPr/>
        </p:nvSpPr>
        <p:spPr>
          <a:xfrm>
            <a:off x="7635597" y="5549384"/>
            <a:ext cx="258508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Wat is proportioneel?</a:t>
            </a:r>
            <a:endParaRPr lang="en-US" sz="1950" dirty="0"/>
          </a:p>
        </p:txBody>
      </p:sp>
      <p:sp>
        <p:nvSpPr>
          <p:cNvPr id="17" name="Text 15"/>
          <p:cNvSpPr/>
          <p:nvPr/>
        </p:nvSpPr>
        <p:spPr>
          <a:xfrm>
            <a:off x="7635597" y="5978604"/>
            <a:ext cx="597979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Bepalen van passende consequenties bij vastgesteld misbruik van AI.</a:t>
            </a:r>
            <a:endParaRPr lang="en-US" sz="1550" dirty="0"/>
          </a:p>
        </p:txBody>
      </p:sp>
    </p:spTree>
  </p:cSld>
  <p:clrMapOvr>
    <a:masterClrMapping/>
  </p:clrMapOvr>
  <p:transition>
    <p:push dir="u"/>
  </p:transition>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793790" y="631388"/>
            <a:ext cx="1333262" cy="373142"/>
          </a:xfrm>
          <a:prstGeom prst="roundRect">
            <a:avLst>
              <a:gd name="adj" fmla="val 17872"/>
            </a:avLst>
          </a:prstGeom>
          <a:solidFill>
            <a:srgbClr val="D3CCFF"/>
          </a:solidFill>
          <a:ln/>
        </p:spPr>
        <p:txBody>
          <a:bodyPr/>
          <a:lstStyle/>
          <a:p>
            <a:endParaRPr lang="nl-NL"/>
          </a:p>
        </p:txBody>
      </p:sp>
      <p:sp>
        <p:nvSpPr>
          <p:cNvPr id="3" name="Text 1"/>
          <p:cNvSpPr/>
          <p:nvPr/>
        </p:nvSpPr>
        <p:spPr>
          <a:xfrm>
            <a:off x="912852" y="690920"/>
            <a:ext cx="1095137" cy="254079"/>
          </a:xfrm>
          <a:prstGeom prst="rect">
            <a:avLst/>
          </a:prstGeom>
          <a:noFill/>
          <a:ln/>
        </p:spPr>
        <p:txBody>
          <a:bodyPr wrap="none" lIns="0" tIns="0" rIns="0" bIns="0" rtlCol="0" anchor="t"/>
          <a:lstStyle/>
          <a:p>
            <a:pPr marL="0" indent="0" algn="l">
              <a:lnSpc>
                <a:spcPts val="2000"/>
              </a:lnSpc>
              <a:buNone/>
            </a:pPr>
            <a:r>
              <a:rPr lang="en-US" sz="1250" dirty="0">
                <a:solidFill>
                  <a:srgbClr val="272525"/>
                </a:solidFill>
                <a:latin typeface="Inter" pitchFamily="34" charset="0"/>
                <a:ea typeface="Inter" pitchFamily="34" charset="-122"/>
                <a:cs typeface="Inter" pitchFamily="34" charset="-120"/>
              </a:rPr>
              <a:t>VOORBEELD 4</a:t>
            </a:r>
            <a:endParaRPr lang="en-US" sz="1250" dirty="0"/>
          </a:p>
        </p:txBody>
      </p:sp>
      <p:sp>
        <p:nvSpPr>
          <p:cNvPr id="4" name="Text 2"/>
          <p:cNvSpPr/>
          <p:nvPr/>
        </p:nvSpPr>
        <p:spPr>
          <a:xfrm>
            <a:off x="793790" y="1083826"/>
            <a:ext cx="5809298"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Motiverings Companion</a:t>
            </a:r>
            <a:endParaRPr lang="en-US" sz="3900" dirty="0"/>
          </a:p>
        </p:txBody>
      </p:sp>
      <p:sp>
        <p:nvSpPr>
          <p:cNvPr id="5" name="Text 3"/>
          <p:cNvSpPr/>
          <p:nvPr/>
        </p:nvSpPr>
        <p:spPr>
          <a:xfrm>
            <a:off x="793790" y="200156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Besluiten van examencommissies moeten juridisch houdbaar, consistent en helder gemotiveerd zijn. De Motiverings Companion helpt bij het versterken van de kwaliteit van de schriftelijke onderbouwing, terwijl het besluit altijd </a:t>
            </a:r>
            <a:r>
              <a:rPr lang="en-US" sz="1550" b="1" dirty="0">
                <a:solidFill>
                  <a:srgbClr val="272525"/>
                </a:solidFill>
                <a:latin typeface="Inter" pitchFamily="34" charset="0"/>
                <a:ea typeface="Inter" pitchFamily="34" charset="-122"/>
                <a:cs typeface="Inter" pitchFamily="34" charset="-120"/>
              </a:rPr>
              <a:t>menselijk</a:t>
            </a:r>
            <a:r>
              <a:rPr lang="en-US" sz="1550" dirty="0">
                <a:solidFill>
                  <a:srgbClr val="272525"/>
                </a:solidFill>
                <a:latin typeface="Inter" pitchFamily="34" charset="0"/>
                <a:ea typeface="Inter" pitchFamily="34" charset="-122"/>
                <a:cs typeface="Inter" pitchFamily="34" charset="-120"/>
              </a:rPr>
              <a:t> blijft.</a:t>
            </a:r>
            <a:endParaRPr lang="en-US" sz="1550" dirty="0"/>
          </a:p>
        </p:txBody>
      </p:sp>
      <p:sp>
        <p:nvSpPr>
          <p:cNvPr id="6" name="Shape 4"/>
          <p:cNvSpPr/>
          <p:nvPr/>
        </p:nvSpPr>
        <p:spPr>
          <a:xfrm>
            <a:off x="793790" y="2859881"/>
            <a:ext cx="6422231" cy="2269927"/>
          </a:xfrm>
          <a:prstGeom prst="roundRect">
            <a:avLst>
              <a:gd name="adj" fmla="val 3672"/>
            </a:avLst>
          </a:prstGeom>
          <a:solidFill>
            <a:srgbClr val="D3CCFF"/>
          </a:solidFill>
          <a:ln w="7620">
            <a:solidFill>
              <a:srgbClr val="B9B2E5"/>
            </a:solidFill>
            <a:prstDash val="solid"/>
          </a:ln>
        </p:spPr>
        <p:txBody>
          <a:bodyPr/>
          <a:lstStyle/>
          <a:p>
            <a:endParaRPr lang="nl-NL"/>
          </a:p>
        </p:txBody>
      </p:sp>
      <p:sp>
        <p:nvSpPr>
          <p:cNvPr id="7" name="Shape 5"/>
          <p:cNvSpPr/>
          <p:nvPr/>
        </p:nvSpPr>
        <p:spPr>
          <a:xfrm>
            <a:off x="999768" y="3065859"/>
            <a:ext cx="595313" cy="595313"/>
          </a:xfrm>
          <a:prstGeom prst="roundRect">
            <a:avLst>
              <a:gd name="adj" fmla="val 15358451"/>
            </a:avLst>
          </a:prstGeom>
          <a:solidFill>
            <a:srgbClr val="2B0AFF"/>
          </a:solidFill>
          <a:ln/>
        </p:spPr>
        <p:txBody>
          <a:bodyPr/>
          <a:lstStyle/>
          <a:p>
            <a:endParaRPr lang="nl-NL"/>
          </a:p>
        </p:txBody>
      </p:sp>
      <p:pic>
        <p:nvPicPr>
          <p:cNvPr id="8"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479" y="3229451"/>
            <a:ext cx="267891" cy="267891"/>
          </a:xfrm>
          <a:prstGeom prst="rect">
            <a:avLst/>
          </a:prstGeom>
        </p:spPr>
      </p:pic>
      <p:sp>
        <p:nvSpPr>
          <p:cNvPr id="9" name="Text 6"/>
          <p:cNvSpPr/>
          <p:nvPr/>
        </p:nvSpPr>
        <p:spPr>
          <a:xfrm>
            <a:off x="999768" y="385953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Helder formuleren</a:t>
            </a:r>
            <a:endParaRPr lang="en-US" sz="1950" dirty="0"/>
          </a:p>
        </p:txBody>
      </p:sp>
      <p:sp>
        <p:nvSpPr>
          <p:cNvPr id="10" name="Text 7"/>
          <p:cNvSpPr/>
          <p:nvPr/>
        </p:nvSpPr>
        <p:spPr>
          <a:xfrm>
            <a:off x="999768" y="428875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Schrijven in begrijpelijke, juridisch solide taal die de betrokken student ook kan begrijpen.</a:t>
            </a:r>
            <a:endParaRPr lang="en-US" sz="1550" dirty="0"/>
          </a:p>
        </p:txBody>
      </p:sp>
      <p:sp>
        <p:nvSpPr>
          <p:cNvPr id="11" name="Shape 8"/>
          <p:cNvSpPr/>
          <p:nvPr/>
        </p:nvSpPr>
        <p:spPr>
          <a:xfrm>
            <a:off x="7414379" y="2859881"/>
            <a:ext cx="6422231" cy="2269927"/>
          </a:xfrm>
          <a:prstGeom prst="roundRect">
            <a:avLst>
              <a:gd name="adj" fmla="val 3672"/>
            </a:avLst>
          </a:prstGeom>
          <a:solidFill>
            <a:srgbClr val="D3CCFF"/>
          </a:solidFill>
          <a:ln w="7620">
            <a:solidFill>
              <a:srgbClr val="B9B2E5"/>
            </a:solidFill>
            <a:prstDash val="solid"/>
          </a:ln>
        </p:spPr>
        <p:txBody>
          <a:bodyPr/>
          <a:lstStyle/>
          <a:p>
            <a:endParaRPr lang="nl-NL"/>
          </a:p>
        </p:txBody>
      </p:sp>
      <p:sp>
        <p:nvSpPr>
          <p:cNvPr id="12" name="Shape 9"/>
          <p:cNvSpPr/>
          <p:nvPr/>
        </p:nvSpPr>
        <p:spPr>
          <a:xfrm>
            <a:off x="7620357" y="3065859"/>
            <a:ext cx="595313" cy="595313"/>
          </a:xfrm>
          <a:prstGeom prst="roundRect">
            <a:avLst>
              <a:gd name="adj" fmla="val 15358451"/>
            </a:avLst>
          </a:prstGeom>
          <a:solidFill>
            <a:srgbClr val="2B0AFF"/>
          </a:solidFill>
          <a:ln/>
        </p:spPr>
        <p:txBody>
          <a:bodyPr/>
          <a:lstStyle/>
          <a:p>
            <a:endParaRPr lang="nl-NL"/>
          </a:p>
        </p:txBody>
      </p:sp>
      <p:pic>
        <p:nvPicPr>
          <p:cNvPr id="13"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068" y="3229451"/>
            <a:ext cx="267891" cy="267891"/>
          </a:xfrm>
          <a:prstGeom prst="rect">
            <a:avLst/>
          </a:prstGeom>
        </p:spPr>
      </p:pic>
      <p:sp>
        <p:nvSpPr>
          <p:cNvPr id="14" name="Text 10"/>
          <p:cNvSpPr/>
          <p:nvPr/>
        </p:nvSpPr>
        <p:spPr>
          <a:xfrm>
            <a:off x="7620357" y="3859530"/>
            <a:ext cx="262449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Consistentie checken</a:t>
            </a:r>
            <a:endParaRPr lang="en-US" sz="1950" dirty="0"/>
          </a:p>
        </p:txBody>
      </p:sp>
      <p:sp>
        <p:nvSpPr>
          <p:cNvPr id="15" name="Text 11"/>
          <p:cNvSpPr/>
          <p:nvPr/>
        </p:nvSpPr>
        <p:spPr>
          <a:xfrm>
            <a:off x="7620357" y="4288750"/>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Toetsen of de motivering consistent is met eerdere besluiten en het vastgestelde beleid.</a:t>
            </a:r>
            <a:endParaRPr lang="en-US" sz="1550" dirty="0"/>
          </a:p>
        </p:txBody>
      </p:sp>
      <p:sp>
        <p:nvSpPr>
          <p:cNvPr id="16" name="Shape 12"/>
          <p:cNvSpPr/>
          <p:nvPr/>
        </p:nvSpPr>
        <p:spPr>
          <a:xfrm>
            <a:off x="793790" y="5328166"/>
            <a:ext cx="6422231" cy="2269927"/>
          </a:xfrm>
          <a:prstGeom prst="roundRect">
            <a:avLst>
              <a:gd name="adj" fmla="val 3672"/>
            </a:avLst>
          </a:prstGeom>
          <a:solidFill>
            <a:srgbClr val="D3CCFF"/>
          </a:solidFill>
          <a:ln w="7620">
            <a:solidFill>
              <a:srgbClr val="B9B2E5"/>
            </a:solidFill>
            <a:prstDash val="solid"/>
          </a:ln>
        </p:spPr>
        <p:txBody>
          <a:bodyPr/>
          <a:lstStyle/>
          <a:p>
            <a:endParaRPr lang="nl-NL"/>
          </a:p>
        </p:txBody>
      </p:sp>
      <p:sp>
        <p:nvSpPr>
          <p:cNvPr id="17" name="Shape 13"/>
          <p:cNvSpPr/>
          <p:nvPr/>
        </p:nvSpPr>
        <p:spPr>
          <a:xfrm>
            <a:off x="999768" y="5534144"/>
            <a:ext cx="595313" cy="595313"/>
          </a:xfrm>
          <a:prstGeom prst="roundRect">
            <a:avLst>
              <a:gd name="adj" fmla="val 15358451"/>
            </a:avLst>
          </a:prstGeom>
          <a:solidFill>
            <a:srgbClr val="2B0AFF"/>
          </a:solidFill>
          <a:ln/>
        </p:spPr>
        <p:txBody>
          <a:bodyPr/>
          <a:lstStyle/>
          <a:p>
            <a:endParaRPr lang="nl-NL"/>
          </a:p>
        </p:txBody>
      </p:sp>
      <p:pic>
        <p:nvPicPr>
          <p:cNvPr id="18"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3479" y="5697736"/>
            <a:ext cx="267891" cy="267891"/>
          </a:xfrm>
          <a:prstGeom prst="rect">
            <a:avLst/>
          </a:prstGeom>
        </p:spPr>
      </p:pic>
      <p:sp>
        <p:nvSpPr>
          <p:cNvPr id="19" name="Text 14"/>
          <p:cNvSpPr/>
          <p:nvPr/>
        </p:nvSpPr>
        <p:spPr>
          <a:xfrm>
            <a:off x="999768" y="6327815"/>
            <a:ext cx="3085028"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Argumenten structureren</a:t>
            </a:r>
            <a:endParaRPr lang="en-US" sz="1950" dirty="0"/>
          </a:p>
        </p:txBody>
      </p:sp>
      <p:sp>
        <p:nvSpPr>
          <p:cNvPr id="20" name="Text 15"/>
          <p:cNvSpPr/>
          <p:nvPr/>
        </p:nvSpPr>
        <p:spPr>
          <a:xfrm>
            <a:off x="999768" y="6757035"/>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Logisch en overtuigend opbouwen van de redenering die tot het besluit heeft geleid.</a:t>
            </a:r>
            <a:endParaRPr lang="en-US" sz="1550" dirty="0"/>
          </a:p>
        </p:txBody>
      </p:sp>
      <p:sp>
        <p:nvSpPr>
          <p:cNvPr id="21" name="Shape 16"/>
          <p:cNvSpPr/>
          <p:nvPr/>
        </p:nvSpPr>
        <p:spPr>
          <a:xfrm>
            <a:off x="7414379" y="5328166"/>
            <a:ext cx="6422231" cy="2269927"/>
          </a:xfrm>
          <a:prstGeom prst="roundRect">
            <a:avLst>
              <a:gd name="adj" fmla="val 3672"/>
            </a:avLst>
          </a:prstGeom>
          <a:solidFill>
            <a:srgbClr val="D3CCFF"/>
          </a:solidFill>
          <a:ln w="7620">
            <a:solidFill>
              <a:srgbClr val="B9B2E5"/>
            </a:solidFill>
            <a:prstDash val="solid"/>
          </a:ln>
        </p:spPr>
        <p:txBody>
          <a:bodyPr/>
          <a:lstStyle/>
          <a:p>
            <a:endParaRPr lang="nl-NL"/>
          </a:p>
        </p:txBody>
      </p:sp>
      <p:sp>
        <p:nvSpPr>
          <p:cNvPr id="22" name="Shape 17"/>
          <p:cNvSpPr/>
          <p:nvPr/>
        </p:nvSpPr>
        <p:spPr>
          <a:xfrm>
            <a:off x="7620357" y="5534144"/>
            <a:ext cx="595313" cy="595313"/>
          </a:xfrm>
          <a:prstGeom prst="roundRect">
            <a:avLst>
              <a:gd name="adj" fmla="val 15358451"/>
            </a:avLst>
          </a:prstGeom>
          <a:solidFill>
            <a:srgbClr val="2B0AFF"/>
          </a:solidFill>
          <a:ln/>
        </p:spPr>
        <p:txBody>
          <a:bodyPr/>
          <a:lstStyle/>
          <a:p>
            <a:endParaRPr lang="nl-NL"/>
          </a:p>
        </p:txBody>
      </p:sp>
      <p:pic>
        <p:nvPicPr>
          <p:cNvPr id="23"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84068" y="5697736"/>
            <a:ext cx="267891" cy="267891"/>
          </a:xfrm>
          <a:prstGeom prst="rect">
            <a:avLst/>
          </a:prstGeom>
        </p:spPr>
      </p:pic>
      <p:sp>
        <p:nvSpPr>
          <p:cNvPr id="24" name="Text 18"/>
          <p:cNvSpPr/>
          <p:nvPr/>
        </p:nvSpPr>
        <p:spPr>
          <a:xfrm>
            <a:off x="7620357" y="6327815"/>
            <a:ext cx="3496389"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Onduidelijkheden herkennen</a:t>
            </a:r>
            <a:endParaRPr lang="en-US" sz="1950" dirty="0"/>
          </a:p>
        </p:txBody>
      </p:sp>
      <p:sp>
        <p:nvSpPr>
          <p:cNvPr id="25" name="Text 19"/>
          <p:cNvSpPr/>
          <p:nvPr/>
        </p:nvSpPr>
        <p:spPr>
          <a:xfrm>
            <a:off x="7620357" y="6757035"/>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Signaleren van hiaten, tegenstrijdigheden of onvoldoende onderbouwde stappen in de redenering.</a:t>
            </a:r>
            <a:endParaRPr lang="en-US" sz="1550" dirty="0"/>
          </a:p>
        </p:txBody>
      </p:sp>
    </p:spTree>
  </p:cSld>
  <p:clrMapOvr>
    <a:masterClrMapping/>
  </p:clrMapOvr>
  <p:transition>
    <p:push dir="u"/>
  </p:transition>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793790" y="1922740"/>
            <a:ext cx="1324928" cy="373142"/>
          </a:xfrm>
          <a:prstGeom prst="roundRect">
            <a:avLst>
              <a:gd name="adj" fmla="val 17872"/>
            </a:avLst>
          </a:prstGeom>
          <a:solidFill>
            <a:srgbClr val="D3CCFF"/>
          </a:solidFill>
          <a:ln/>
        </p:spPr>
        <p:txBody>
          <a:bodyPr/>
          <a:lstStyle/>
          <a:p>
            <a:endParaRPr lang="nl-NL"/>
          </a:p>
        </p:txBody>
      </p:sp>
      <p:sp>
        <p:nvSpPr>
          <p:cNvPr id="3" name="Text 1"/>
          <p:cNvSpPr/>
          <p:nvPr/>
        </p:nvSpPr>
        <p:spPr>
          <a:xfrm>
            <a:off x="912852" y="1982272"/>
            <a:ext cx="1086803" cy="254079"/>
          </a:xfrm>
          <a:prstGeom prst="rect">
            <a:avLst/>
          </a:prstGeom>
          <a:noFill/>
          <a:ln/>
        </p:spPr>
        <p:txBody>
          <a:bodyPr wrap="none" lIns="0" tIns="0" rIns="0" bIns="0" rtlCol="0" anchor="t"/>
          <a:lstStyle/>
          <a:p>
            <a:pPr marL="0" indent="0" algn="l">
              <a:lnSpc>
                <a:spcPts val="2000"/>
              </a:lnSpc>
              <a:buNone/>
            </a:pPr>
            <a:r>
              <a:rPr lang="en-US" sz="1250" dirty="0">
                <a:solidFill>
                  <a:srgbClr val="272525"/>
                </a:solidFill>
                <a:latin typeface="Inter" pitchFamily="34" charset="0"/>
                <a:ea typeface="Inter" pitchFamily="34" charset="-122"/>
                <a:cs typeface="Inter" pitchFamily="34" charset="-120"/>
              </a:rPr>
              <a:t>VOORBEELD 5</a:t>
            </a:r>
            <a:endParaRPr lang="en-US" sz="1250" dirty="0"/>
          </a:p>
        </p:txBody>
      </p:sp>
      <p:sp>
        <p:nvSpPr>
          <p:cNvPr id="4" name="Text 2"/>
          <p:cNvSpPr/>
          <p:nvPr/>
        </p:nvSpPr>
        <p:spPr>
          <a:xfrm>
            <a:off x="793790" y="2375178"/>
            <a:ext cx="5050036"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Reflectie Companion</a:t>
            </a:r>
            <a:endParaRPr lang="en-US" sz="3900" dirty="0"/>
          </a:p>
        </p:txBody>
      </p:sp>
      <p:sp>
        <p:nvSpPr>
          <p:cNvPr id="5" name="Text 3"/>
          <p:cNvSpPr/>
          <p:nvPr/>
        </p:nvSpPr>
        <p:spPr>
          <a:xfrm>
            <a:off x="793790" y="329291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Naast individuele besluiten hebben examencommissies ook een </a:t>
            </a:r>
            <a:r>
              <a:rPr lang="en-US" sz="1550" b="1" dirty="0">
                <a:solidFill>
                  <a:srgbClr val="272525"/>
                </a:solidFill>
                <a:latin typeface="Inter" pitchFamily="34" charset="0"/>
                <a:ea typeface="Inter" pitchFamily="34" charset="-122"/>
                <a:cs typeface="Inter" pitchFamily="34" charset="-120"/>
              </a:rPr>
              <a:t>strategische</a:t>
            </a:r>
            <a:r>
              <a:rPr lang="en-US" sz="1550" dirty="0">
                <a:solidFill>
                  <a:srgbClr val="272525"/>
                </a:solidFill>
                <a:latin typeface="Inter" pitchFamily="34" charset="0"/>
                <a:ea typeface="Inter" pitchFamily="34" charset="-122"/>
                <a:cs typeface="Inter" pitchFamily="34" charset="-120"/>
              </a:rPr>
              <a:t> verantwoordelijkheid: het verbeteren van beleid op basis van patronen en ervaringen. De Reflectie Companion helpt hierbij systematisch.</a:t>
            </a:r>
            <a:endParaRPr lang="en-US" sz="1550" dirty="0"/>
          </a:p>
        </p:txBody>
      </p:sp>
      <p:sp>
        <p:nvSpPr>
          <p:cNvPr id="6" name="Shape 4"/>
          <p:cNvSpPr/>
          <p:nvPr/>
        </p:nvSpPr>
        <p:spPr>
          <a:xfrm>
            <a:off x="650915" y="4151233"/>
            <a:ext cx="6565106" cy="2155627"/>
          </a:xfrm>
          <a:prstGeom prst="roundRect">
            <a:avLst>
              <a:gd name="adj" fmla="val 6629"/>
            </a:avLst>
          </a:prstGeom>
          <a:solidFill>
            <a:srgbClr val="BDB3FF"/>
          </a:solidFill>
          <a:ln/>
        </p:spPr>
        <p:txBody>
          <a:bodyPr/>
          <a:lstStyle/>
          <a:p>
            <a:endParaRPr lang="nl-NL"/>
          </a:p>
        </p:txBody>
      </p:sp>
      <p:sp>
        <p:nvSpPr>
          <p:cNvPr id="7" name="Text 5"/>
          <p:cNvSpPr/>
          <p:nvPr/>
        </p:nvSpPr>
        <p:spPr>
          <a:xfrm>
            <a:off x="849273" y="4349591"/>
            <a:ext cx="4175998"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De companion signaleert patronen</a:t>
            </a:r>
            <a:endParaRPr lang="en-US" sz="1950" dirty="0"/>
          </a:p>
        </p:txBody>
      </p:sp>
      <p:sp>
        <p:nvSpPr>
          <p:cNvPr id="8" name="Text 6"/>
          <p:cNvSpPr/>
          <p:nvPr/>
        </p:nvSpPr>
        <p:spPr>
          <a:xfrm>
            <a:off x="849273" y="4858107"/>
            <a:ext cx="6168390" cy="1091446"/>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Welke klachten en bezwaren komen het vaakst voor?</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Waar zitten structurele spanningen in het huidige beleid?</a:t>
            </a:r>
            <a:endParaRPr lang="en-US" sz="1550" dirty="0"/>
          </a:p>
          <a:p>
            <a:pPr marL="342900" indent="-342900" algn="l">
              <a:lnSpc>
                <a:spcPts val="2500"/>
              </a:lnSpc>
              <a:buSzPct val="100000"/>
              <a:buChar char="•"/>
            </a:pPr>
            <a:r>
              <a:rPr lang="en-US" sz="1550" dirty="0">
                <a:solidFill>
                  <a:srgbClr val="272525"/>
                </a:solidFill>
                <a:latin typeface="Inter" pitchFamily="34" charset="0"/>
                <a:ea typeface="Inter" pitchFamily="34" charset="-122"/>
                <a:cs typeface="Inter" pitchFamily="34" charset="-120"/>
              </a:rPr>
              <a:t>Welke nieuwe AI-vraagstukken duiken herhaaldelijk op?</a:t>
            </a:r>
            <a:endParaRPr lang="en-US" sz="1550" dirty="0"/>
          </a:p>
        </p:txBody>
      </p:sp>
      <p:sp>
        <p:nvSpPr>
          <p:cNvPr id="9" name="Text 7"/>
          <p:cNvSpPr/>
          <p:nvPr/>
        </p:nvSpPr>
        <p:spPr>
          <a:xfrm>
            <a:off x="7564874" y="4349591"/>
            <a:ext cx="3156347"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Strategische ontwikkeling</a:t>
            </a:r>
            <a:endParaRPr lang="en-US" sz="1950" dirty="0"/>
          </a:p>
        </p:txBody>
      </p:sp>
      <p:sp>
        <p:nvSpPr>
          <p:cNvPr id="10" name="Text 8"/>
          <p:cNvSpPr/>
          <p:nvPr/>
        </p:nvSpPr>
        <p:spPr>
          <a:xfrm>
            <a:off x="7564874" y="4858107"/>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Door systematisch te reflecteren op terugkerende patronen, kunnen examencommissies proactief beleid aanpassen. Dit versterkt de kwaliteitscyclus en voorkomt dat dezelfde problemen steeds opnieuw opduiken.</a:t>
            </a:r>
            <a:endParaRPr lang="en-US" sz="1550" dirty="0"/>
          </a:p>
        </p:txBody>
      </p:sp>
    </p:spTree>
  </p:cSld>
  <p:clrMapOvr>
    <a:masterClrMapping/>
  </p:clrMapOvr>
  <p:transition>
    <p:push dir="u"/>
  </p:transition>
</p:sld>
</file>

<file path=ppt/slides/slide27.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Rounded Rectangle 1"/>
          <p:cNvSpPr/>
          <p:nvPr/>
        </p:nvSpPr>
        <p:spPr>
          <a:xfrm>
            <a:off x="795528" y="566928"/>
            <a:ext cx="1481328" cy="374904"/>
          </a:xfrm>
          <a:prstGeom prst="roundRect">
            <a:avLst>
              <a:gd name="adj" fmla="val 500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50" b="0">
                <a:solidFill>
                  <a:srgbClr val="272525"/>
                </a:solidFill>
                <a:latin typeface="Inter"/>
              </a:rPr>
              <a:t>PROBEER ZELF</a:t>
            </a:r>
          </a:p>
        </p:txBody>
      </p:sp>
      <p:sp>
        <p:nvSpPr>
          <p:cNvPr id="3" name="TextBox 2"/>
          <p:cNvSpPr txBox="1"/>
          <p:nvPr/>
        </p:nvSpPr>
        <p:spPr>
          <a:xfrm>
            <a:off x="795528" y="1024128"/>
            <a:ext cx="13039344" cy="621792"/>
          </a:xfrm>
          <a:prstGeom prst="rect">
            <a:avLst/>
          </a:prstGeom>
          <a:noFill/>
        </p:spPr>
        <p:txBody>
          <a:bodyPr wrap="square" lIns="0" rIns="0" tIns="0" bIns="0" anchor="t">
            <a:spAutoFit/>
          </a:bodyPr>
          <a:lstStyle/>
          <a:p>
            <a:pPr algn="l"/>
            <a:r>
              <a:rPr sz="3900" b="1">
                <a:solidFill>
                  <a:srgbClr val="000000"/>
                </a:solidFill>
                <a:latin typeface="Inter"/>
              </a:rPr>
              <a:t>AI Companions voor de examencommissie</a:t>
            </a:r>
          </a:p>
        </p:txBody>
      </p:sp>
      <p:sp>
        <p:nvSpPr>
          <p:cNvPr id="4" name="TextBox 3"/>
          <p:cNvSpPr txBox="1"/>
          <p:nvPr/>
        </p:nvSpPr>
        <p:spPr>
          <a:xfrm>
            <a:off x="795528" y="1810512"/>
            <a:ext cx="13039344" cy="566928"/>
          </a:xfrm>
          <a:prstGeom prst="rect">
            <a:avLst/>
          </a:prstGeom>
          <a:noFill/>
        </p:spPr>
        <p:txBody>
          <a:bodyPr wrap="square" lIns="0" rIns="0" tIns="0" bIns="0" anchor="t">
            <a:spAutoFit/>
          </a:bodyPr>
          <a:lstStyle/>
          <a:p>
            <a:pPr algn="l">
              <a:lnSpc>
                <a:spcPct val="110000"/>
              </a:lnSpc>
            </a:pPr>
            <a:r>
              <a:rPr sz="1550" b="0">
                <a:solidFill>
                  <a:srgbClr val="272525"/>
                </a:solidFill>
                <a:latin typeface="Inter"/>
              </a:rPr>
              <a:t>Deze companions staan voor u klaar in EduGPT. Experimenteer er tijdens de training mee en ontdek wat ze wel en niet voor uw commissie doen.</a:t>
            </a:r>
          </a:p>
        </p:txBody>
      </p:sp>
      <p:sp>
        <p:nvSpPr>
          <p:cNvPr id="5" name="Rounded Rectangle 4"/>
          <p:cNvSpPr/>
          <p:nvPr/>
        </p:nvSpPr>
        <p:spPr>
          <a:xfrm>
            <a:off x="795528" y="2633472"/>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ijwoningencompanion.png"/>
          <p:cNvPicPr>
            <a:picLocks noChangeAspect="1"/>
          </p:cNvPicPr>
          <p:nvPr/>
        </p:nvPicPr>
        <p:blipFill>
          <a:blip r:embed="rId2"/>
          <a:stretch>
            <a:fillRect/>
          </a:stretch>
        </p:blipFill>
        <p:spPr>
          <a:xfrm>
            <a:off x="978408" y="2816352"/>
            <a:ext cx="749808" cy="749808"/>
          </a:xfrm>
          <a:prstGeom prst="rect">
            <a:avLst/>
          </a:prstGeom>
        </p:spPr>
      </p:pic>
      <p:sp>
        <p:nvSpPr>
          <p:cNvPr id="7" name="TextBox 6"/>
          <p:cNvSpPr txBox="1"/>
          <p:nvPr/>
        </p:nvSpPr>
        <p:spPr>
          <a:xfrm>
            <a:off x="1801368" y="2816352"/>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Bijwoningen Analist</a:t>
            </a:r>
          </a:p>
        </p:txBody>
      </p:sp>
      <p:sp>
        <p:nvSpPr>
          <p:cNvPr id="8" name="TextBox 7"/>
          <p:cNvSpPr txBox="1"/>
          <p:nvPr/>
        </p:nvSpPr>
        <p:spPr>
          <a:xfrm>
            <a:off x="978408" y="3703320"/>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Analyseert verslagen van examenbijwoningen en ordent terugkerende bevindingen naar thema, risico en ernst.</a:t>
            </a:r>
          </a:p>
        </p:txBody>
      </p:sp>
      <p:sp>
        <p:nvSpPr>
          <p:cNvPr id="9" name="Rounded Rectangle 8"/>
          <p:cNvSpPr/>
          <p:nvPr/>
        </p:nvSpPr>
        <p:spPr>
          <a:xfrm>
            <a:off x="4123944" y="2633472"/>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resultatencompanion.png"/>
          <p:cNvPicPr>
            <a:picLocks noChangeAspect="1"/>
          </p:cNvPicPr>
          <p:nvPr/>
        </p:nvPicPr>
        <p:blipFill>
          <a:blip r:embed="rId3"/>
          <a:stretch>
            <a:fillRect/>
          </a:stretch>
        </p:blipFill>
        <p:spPr>
          <a:xfrm>
            <a:off x="4306824" y="2816352"/>
            <a:ext cx="749808" cy="749808"/>
          </a:xfrm>
          <a:prstGeom prst="rect">
            <a:avLst/>
          </a:prstGeom>
        </p:spPr>
      </p:pic>
      <p:sp>
        <p:nvSpPr>
          <p:cNvPr id="11" name="TextBox 10"/>
          <p:cNvSpPr txBox="1"/>
          <p:nvPr/>
        </p:nvSpPr>
        <p:spPr>
          <a:xfrm>
            <a:off x="5129783" y="2816352"/>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Examenresultaten Analist</a:t>
            </a:r>
          </a:p>
        </p:txBody>
      </p:sp>
      <p:sp>
        <p:nvSpPr>
          <p:cNvPr id="12" name="TextBox 11"/>
          <p:cNvSpPr txBox="1"/>
          <p:nvPr/>
        </p:nvSpPr>
        <p:spPr>
          <a:xfrm>
            <a:off x="4306824" y="3703320"/>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Analyseert examenresultaten per opleiding, examen, locatie of cohort en signaleert opvallende afwijkingen.</a:t>
            </a:r>
          </a:p>
        </p:txBody>
      </p:sp>
      <p:sp>
        <p:nvSpPr>
          <p:cNvPr id="13" name="Rounded Rectangle 12"/>
          <p:cNvSpPr/>
          <p:nvPr/>
        </p:nvSpPr>
        <p:spPr>
          <a:xfrm>
            <a:off x="7452359" y="2633472"/>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risicocompanion.png"/>
          <p:cNvPicPr>
            <a:picLocks noChangeAspect="1"/>
          </p:cNvPicPr>
          <p:nvPr/>
        </p:nvPicPr>
        <p:blipFill>
          <a:blip r:embed="rId4"/>
          <a:stretch>
            <a:fillRect/>
          </a:stretch>
        </p:blipFill>
        <p:spPr>
          <a:xfrm>
            <a:off x="7635239" y="2816352"/>
            <a:ext cx="749808" cy="749808"/>
          </a:xfrm>
          <a:prstGeom prst="rect">
            <a:avLst/>
          </a:prstGeom>
        </p:spPr>
      </p:pic>
      <p:sp>
        <p:nvSpPr>
          <p:cNvPr id="15" name="TextBox 14"/>
          <p:cNvSpPr txBox="1"/>
          <p:nvPr/>
        </p:nvSpPr>
        <p:spPr>
          <a:xfrm>
            <a:off x="8458199" y="2816352"/>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Risicoanalist Examinering</a:t>
            </a:r>
          </a:p>
        </p:txBody>
      </p:sp>
      <p:sp>
        <p:nvSpPr>
          <p:cNvPr id="16" name="TextBox 15"/>
          <p:cNvSpPr txBox="1"/>
          <p:nvPr/>
        </p:nvSpPr>
        <p:spPr>
          <a:xfrm>
            <a:off x="7635239" y="3703320"/>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Combineert onderzoeken, klachten, resultaten en signalen uit de organisatie tot een risicoanalyse voor de commissie.</a:t>
            </a:r>
          </a:p>
        </p:txBody>
      </p:sp>
      <p:sp>
        <p:nvSpPr>
          <p:cNvPr id="17" name="Rounded Rectangle 16"/>
          <p:cNvSpPr/>
          <p:nvPr/>
        </p:nvSpPr>
        <p:spPr>
          <a:xfrm>
            <a:off x="10780775" y="2633472"/>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8" name="Picture 17" descr="monitoringcompanion.png"/>
          <p:cNvPicPr>
            <a:picLocks noChangeAspect="1"/>
          </p:cNvPicPr>
          <p:nvPr/>
        </p:nvPicPr>
        <p:blipFill>
          <a:blip r:embed="rId5"/>
          <a:stretch>
            <a:fillRect/>
          </a:stretch>
        </p:blipFill>
        <p:spPr>
          <a:xfrm>
            <a:off x="10963655" y="2816352"/>
            <a:ext cx="749808" cy="749808"/>
          </a:xfrm>
          <a:prstGeom prst="rect">
            <a:avLst/>
          </a:prstGeom>
        </p:spPr>
      </p:pic>
      <p:sp>
        <p:nvSpPr>
          <p:cNvPr id="19" name="TextBox 18"/>
          <p:cNvSpPr txBox="1"/>
          <p:nvPr/>
        </p:nvSpPr>
        <p:spPr>
          <a:xfrm>
            <a:off x="11786615" y="2816352"/>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Monitoringsgesprek Voorbereider</a:t>
            </a:r>
          </a:p>
        </p:txBody>
      </p:sp>
      <p:sp>
        <p:nvSpPr>
          <p:cNvPr id="20" name="TextBox 19"/>
          <p:cNvSpPr txBox="1"/>
          <p:nvPr/>
        </p:nvSpPr>
        <p:spPr>
          <a:xfrm>
            <a:off x="10963655" y="3703320"/>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Analyseert eerdere verslagen en verbeterafspraken en stelt gerichte vragen en een agenda voor het gesprek op.</a:t>
            </a:r>
          </a:p>
        </p:txBody>
      </p:sp>
      <p:sp>
        <p:nvSpPr>
          <p:cNvPr id="21" name="Rounded Rectangle 20"/>
          <p:cNvSpPr/>
          <p:nvPr/>
        </p:nvSpPr>
        <p:spPr>
          <a:xfrm>
            <a:off x="795528" y="4937760"/>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verbeteractiescompanion.png"/>
          <p:cNvPicPr>
            <a:picLocks noChangeAspect="1"/>
          </p:cNvPicPr>
          <p:nvPr/>
        </p:nvPicPr>
        <p:blipFill>
          <a:blip r:embed="rId6"/>
          <a:stretch>
            <a:fillRect/>
          </a:stretch>
        </p:blipFill>
        <p:spPr>
          <a:xfrm>
            <a:off x="978408" y="5120640"/>
            <a:ext cx="749808" cy="749808"/>
          </a:xfrm>
          <a:prstGeom prst="rect">
            <a:avLst/>
          </a:prstGeom>
        </p:spPr>
      </p:pic>
      <p:sp>
        <p:nvSpPr>
          <p:cNvPr id="23" name="TextBox 22"/>
          <p:cNvSpPr txBox="1"/>
          <p:nvPr/>
        </p:nvSpPr>
        <p:spPr>
          <a:xfrm>
            <a:off x="1801368" y="5120640"/>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Verbetermaatregelen Bewaker</a:t>
            </a:r>
          </a:p>
        </p:txBody>
      </p:sp>
      <p:sp>
        <p:nvSpPr>
          <p:cNvPr id="24" name="TextBox 23"/>
          <p:cNvSpPr txBox="1"/>
          <p:nvPr/>
        </p:nvSpPr>
        <p:spPr>
          <a:xfrm>
            <a:off x="978408" y="6007608"/>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Haalt afspraken, verantwoordelijken en deadlines uit verslagen en houdt overzicht op wat afgerond, vertraagd of open is.</a:t>
            </a:r>
          </a:p>
        </p:txBody>
      </p:sp>
      <p:sp>
        <p:nvSpPr>
          <p:cNvPr id="25" name="Rounded Rectangle 24"/>
          <p:cNvSpPr/>
          <p:nvPr/>
        </p:nvSpPr>
        <p:spPr>
          <a:xfrm>
            <a:off x="4123944" y="4937760"/>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6" name="Picture 25" descr="jaarverslagcompanion.png"/>
          <p:cNvPicPr>
            <a:picLocks noChangeAspect="1"/>
          </p:cNvPicPr>
          <p:nvPr/>
        </p:nvPicPr>
        <p:blipFill>
          <a:blip r:embed="rId7"/>
          <a:stretch>
            <a:fillRect/>
          </a:stretch>
        </p:blipFill>
        <p:spPr>
          <a:xfrm>
            <a:off x="4306824" y="5120640"/>
            <a:ext cx="749808" cy="749808"/>
          </a:xfrm>
          <a:prstGeom prst="rect">
            <a:avLst/>
          </a:prstGeom>
        </p:spPr>
      </p:pic>
      <p:sp>
        <p:nvSpPr>
          <p:cNvPr id="27" name="TextBox 26"/>
          <p:cNvSpPr txBox="1"/>
          <p:nvPr/>
        </p:nvSpPr>
        <p:spPr>
          <a:xfrm>
            <a:off x="5129783" y="5120640"/>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Jaarverslag Examencommissie</a:t>
            </a:r>
          </a:p>
        </p:txBody>
      </p:sp>
      <p:sp>
        <p:nvSpPr>
          <p:cNvPr id="28" name="TextBox 27"/>
          <p:cNvSpPr txBox="1"/>
          <p:nvPr/>
        </p:nvSpPr>
        <p:spPr>
          <a:xfrm>
            <a:off x="4306824" y="6007608"/>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Brengt verslagen, besluiten en risicoanalyses samen en stelt een eerste concept van het jaarverslag op.</a:t>
            </a:r>
          </a:p>
        </p:txBody>
      </p:sp>
      <p:sp>
        <p:nvSpPr>
          <p:cNvPr id="29" name="Rounded Rectangle 28"/>
          <p:cNvSpPr/>
          <p:nvPr/>
        </p:nvSpPr>
        <p:spPr>
          <a:xfrm>
            <a:off x="7452359" y="4937760"/>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besluitencompanion.png"/>
          <p:cNvPicPr>
            <a:picLocks noChangeAspect="1"/>
          </p:cNvPicPr>
          <p:nvPr/>
        </p:nvPicPr>
        <p:blipFill>
          <a:blip r:embed="rId8"/>
          <a:stretch>
            <a:fillRect/>
          </a:stretch>
        </p:blipFill>
        <p:spPr>
          <a:xfrm>
            <a:off x="7635239" y="5120640"/>
            <a:ext cx="749808" cy="749808"/>
          </a:xfrm>
          <a:prstGeom prst="rect">
            <a:avLst/>
          </a:prstGeom>
        </p:spPr>
      </p:pic>
      <p:sp>
        <p:nvSpPr>
          <p:cNvPr id="31" name="TextBox 30"/>
          <p:cNvSpPr txBox="1"/>
          <p:nvPr/>
        </p:nvSpPr>
        <p:spPr>
          <a:xfrm>
            <a:off x="8458199" y="5120640"/>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Besluiten en Correspondentie</a:t>
            </a:r>
          </a:p>
        </p:txBody>
      </p:sp>
      <p:sp>
        <p:nvSpPr>
          <p:cNvPr id="32" name="TextBox 31"/>
          <p:cNvSpPr txBox="1"/>
          <p:nvPr/>
        </p:nvSpPr>
        <p:spPr>
          <a:xfrm>
            <a:off x="7635239" y="6007608"/>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Maakt op basis van de feiten en het besluit van de commissie conceptteksten voor besluiten en formele brieven.</a:t>
            </a:r>
          </a:p>
        </p:txBody>
      </p:sp>
      <p:sp>
        <p:nvSpPr>
          <p:cNvPr id="33" name="Rounded Rectangle 32"/>
          <p:cNvSpPr/>
          <p:nvPr/>
        </p:nvSpPr>
        <p:spPr>
          <a:xfrm>
            <a:off x="10780775" y="4937760"/>
            <a:ext cx="3054096" cy="2103120"/>
          </a:xfrm>
          <a:prstGeom prst="roundRect">
            <a:avLst>
              <a:gd name="adj" fmla="val 6300"/>
            </a:avLst>
          </a:prstGeom>
          <a:solidFill>
            <a:srgbClr val="D3C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4" name="Picture 33" descr="excsiecompanion.png"/>
          <p:cNvPicPr>
            <a:picLocks noChangeAspect="1"/>
          </p:cNvPicPr>
          <p:nvPr/>
        </p:nvPicPr>
        <p:blipFill>
          <a:blip r:embed="rId9"/>
          <a:stretch>
            <a:fillRect/>
          </a:stretch>
        </p:blipFill>
        <p:spPr>
          <a:xfrm>
            <a:off x="10963655" y="5120640"/>
            <a:ext cx="749808" cy="749808"/>
          </a:xfrm>
          <a:prstGeom prst="rect">
            <a:avLst/>
          </a:prstGeom>
        </p:spPr>
      </p:pic>
      <p:sp>
        <p:nvSpPr>
          <p:cNvPr id="35" name="TextBox 34"/>
          <p:cNvSpPr txBox="1"/>
          <p:nvPr/>
        </p:nvSpPr>
        <p:spPr>
          <a:xfrm>
            <a:off x="11786615" y="5120640"/>
            <a:ext cx="1920239" cy="749808"/>
          </a:xfrm>
          <a:prstGeom prst="rect">
            <a:avLst/>
          </a:prstGeom>
          <a:noFill/>
        </p:spPr>
        <p:txBody>
          <a:bodyPr wrap="square" lIns="0" rIns="0" tIns="0" bIns="0" anchor="ctr">
            <a:spAutoFit/>
          </a:bodyPr>
          <a:lstStyle/>
          <a:p>
            <a:pPr algn="l">
              <a:lnSpc>
                <a:spcPct val="100000"/>
              </a:lnSpc>
            </a:pPr>
            <a:r>
              <a:rPr sz="1250" b="1">
                <a:solidFill>
                  <a:srgbClr val="000000"/>
                </a:solidFill>
                <a:latin typeface="Inter"/>
              </a:rPr>
              <a:t>Examencommissie Assistent</a:t>
            </a:r>
          </a:p>
        </p:txBody>
      </p:sp>
      <p:sp>
        <p:nvSpPr>
          <p:cNvPr id="36" name="TextBox 35"/>
          <p:cNvSpPr txBox="1"/>
          <p:nvPr/>
        </p:nvSpPr>
        <p:spPr>
          <a:xfrm>
            <a:off x="10963655" y="6007608"/>
            <a:ext cx="2688336" cy="914400"/>
          </a:xfrm>
          <a:prstGeom prst="rect">
            <a:avLst/>
          </a:prstGeom>
          <a:noFill/>
        </p:spPr>
        <p:txBody>
          <a:bodyPr wrap="square" lIns="0" rIns="0" tIns="0" bIns="0" anchor="t">
            <a:spAutoFit/>
          </a:bodyPr>
          <a:lstStyle/>
          <a:p>
            <a:pPr algn="l">
              <a:lnSpc>
                <a:spcPct val="112000"/>
              </a:lnSpc>
            </a:pPr>
            <a:r>
              <a:rPr sz="1100" b="0">
                <a:solidFill>
                  <a:srgbClr val="272525"/>
                </a:solidFill>
                <a:latin typeface="Inter"/>
              </a:rPr>
              <a:t>Kennisassistent die procedurele vragen beantwoordt op basis van het eigen reglement, handboek en de kwalificatiedossiers.</a:t>
            </a:r>
          </a:p>
        </p:txBody>
      </p:sp>
      <p:sp>
        <p:nvSpPr>
          <p:cNvPr id="37" name="TextBox 36"/>
          <p:cNvSpPr txBox="1"/>
          <p:nvPr/>
        </p:nvSpPr>
        <p:spPr>
          <a:xfrm>
            <a:off x="795528" y="7296912"/>
            <a:ext cx="13039344" cy="548640"/>
          </a:xfrm>
          <a:prstGeom prst="rect">
            <a:avLst/>
          </a:prstGeom>
          <a:noFill/>
        </p:spPr>
        <p:txBody>
          <a:bodyPr wrap="square" lIns="0" rIns="0" tIns="0" bIns="0" anchor="t">
            <a:spAutoFit/>
          </a:bodyPr>
          <a:lstStyle/>
          <a:p>
            <a:pPr algn="l">
              <a:lnSpc>
                <a:spcPct val="110000"/>
              </a:lnSpc>
            </a:pPr>
            <a:r>
              <a:rPr sz="1300" b="0">
                <a:solidFill>
                  <a:srgbClr val="272525"/>
                </a:solidFill>
                <a:latin typeface="Inter"/>
              </a:rPr>
              <a:t>Beschikbaar op </a:t>
            </a:r>
            <a:r>
              <a:rPr sz="1300" b="1">
                <a:solidFill>
                  <a:srgbClr val="272525"/>
                </a:solidFill>
                <a:latin typeface="Inter"/>
              </a:rPr>
              <a:t>demo.edugpt.nl</a:t>
            </a:r>
            <a:r>
              <a:rPr sz="1300" b="0">
                <a:solidFill>
                  <a:srgbClr val="272525"/>
                </a:solidFill>
                <a:latin typeface="Inter"/>
              </a:rPr>
              <a:t>, inloggegevens ontvangt u tijdens de training. De companions adviseren en structureren. Beslissen blijft altijd bij de commissie.</a:t>
            </a:r>
          </a:p>
        </p:txBody>
      </p:sp>
    </p:spTree>
  </p:cSld>
  <p:clrMapOvr>
    <a:masterClrMapping/>
  </p:clrMapOvr>
  <p:transition>
    <p:push dir="u"/>
  </p:transition>
</p:sld>
</file>

<file path=ppt/slides/slide28.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615791"/>
            <a:ext cx="6836926" cy="496133"/>
          </a:xfrm>
          <a:prstGeom prst="rect">
            <a:avLst/>
          </a:prstGeom>
          <a:noFill/>
          <a:ln/>
        </p:spPr>
        <p:txBody>
          <a:bodyPr wrap="none" lIns="0" tIns="0" rIns="0" bIns="0" rtlCol="0" anchor="t"/>
          <a:lstStyle/>
          <a:p>
            <a:pPr marL="0" indent="0" algn="l">
              <a:lnSpc>
                <a:spcPts val="3900"/>
              </a:lnSpc>
              <a:buNone/>
            </a:pPr>
            <a:r>
              <a:rPr lang="en-US" sz="3100" b="1" dirty="0">
                <a:solidFill>
                  <a:srgbClr val="000000"/>
                </a:solidFill>
                <a:latin typeface="Inter Bold" pitchFamily="34" charset="0"/>
                <a:ea typeface="Inter Bold" pitchFamily="34" charset="-122"/>
                <a:cs typeface="Inter Bold" pitchFamily="34" charset="-120"/>
              </a:rPr>
              <a:t>Ontwerpen met Prompt Companion</a:t>
            </a:r>
            <a:endParaRPr lang="en-US" sz="3100" dirty="0"/>
          </a:p>
        </p:txBody>
      </p:sp>
      <p:sp>
        <p:nvSpPr>
          <p:cNvPr id="4" name="Text 1"/>
          <p:cNvSpPr/>
          <p:nvPr/>
        </p:nvSpPr>
        <p:spPr>
          <a:xfrm>
            <a:off x="793790" y="1302425"/>
            <a:ext cx="7556421" cy="685800"/>
          </a:xfrm>
          <a:prstGeom prst="rect">
            <a:avLst/>
          </a:prstGeom>
          <a:noFill/>
          <a:ln/>
        </p:spPr>
        <p:txBody>
          <a:bodyPr wrap="squar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Om AI Companions </a:t>
            </a:r>
            <a:r>
              <a:rPr lang="en-US" sz="1250" dirty="0" err="1">
                <a:solidFill>
                  <a:srgbClr val="272525"/>
                </a:solidFill>
                <a:latin typeface="Inter" pitchFamily="34" charset="0"/>
                <a:ea typeface="Inter" pitchFamily="34" charset="-122"/>
                <a:cs typeface="Inter" pitchFamily="34" charset="-120"/>
              </a:rPr>
              <a:t>te</a:t>
            </a:r>
            <a:r>
              <a:rPr lang="en-US" sz="1250" dirty="0">
                <a:solidFill>
                  <a:srgbClr val="272525"/>
                </a:solidFill>
                <a:latin typeface="Inter" pitchFamily="34" charset="0"/>
                <a:ea typeface="Inter" pitchFamily="34" charset="-122"/>
                <a:cs typeface="Inter" pitchFamily="34" charset="-120"/>
              </a:rPr>
              <a:t> </a:t>
            </a:r>
            <a:r>
              <a:rPr lang="en-US" sz="1250" dirty="0" err="1">
                <a:solidFill>
                  <a:srgbClr val="272525"/>
                </a:solidFill>
                <a:latin typeface="Inter" pitchFamily="34" charset="0"/>
                <a:ea typeface="Inter" pitchFamily="34" charset="-122"/>
                <a:cs typeface="Inter" pitchFamily="34" charset="-120"/>
              </a:rPr>
              <a:t>bouwen</a:t>
            </a:r>
            <a:r>
              <a:rPr lang="en-US" sz="1250" dirty="0">
                <a:solidFill>
                  <a:srgbClr val="272525"/>
                </a:solidFill>
                <a:latin typeface="Inter" pitchFamily="34" charset="0"/>
                <a:ea typeface="Inter" pitchFamily="34" charset="-122"/>
                <a:cs typeface="Inter" pitchFamily="34" charset="-120"/>
              </a:rPr>
              <a:t> die </a:t>
            </a:r>
            <a:r>
              <a:rPr lang="en-US" sz="1250" dirty="0" err="1">
                <a:solidFill>
                  <a:srgbClr val="272525"/>
                </a:solidFill>
                <a:latin typeface="Inter" pitchFamily="34" charset="0"/>
                <a:ea typeface="Inter" pitchFamily="34" charset="-122"/>
                <a:cs typeface="Inter" pitchFamily="34" charset="-120"/>
              </a:rPr>
              <a:t>voldoen</a:t>
            </a:r>
            <a:r>
              <a:rPr lang="en-US" sz="1250" dirty="0">
                <a:solidFill>
                  <a:srgbClr val="272525"/>
                </a:solidFill>
                <a:latin typeface="Inter" pitchFamily="34" charset="0"/>
                <a:ea typeface="Inter" pitchFamily="34" charset="-122"/>
                <a:cs typeface="Inter" pitchFamily="34" charset="-120"/>
              </a:rPr>
              <a:t> </a:t>
            </a:r>
            <a:r>
              <a:rPr lang="en-US" sz="1250" dirty="0" err="1">
                <a:solidFill>
                  <a:srgbClr val="272525"/>
                </a:solidFill>
                <a:latin typeface="Inter" pitchFamily="34" charset="0"/>
                <a:ea typeface="Inter" pitchFamily="34" charset="-122"/>
                <a:cs typeface="Inter" pitchFamily="34" charset="-120"/>
              </a:rPr>
              <a:t>aan</a:t>
            </a:r>
            <a:r>
              <a:rPr lang="en-US" sz="1250" dirty="0">
                <a:solidFill>
                  <a:srgbClr val="272525"/>
                </a:solidFill>
                <a:latin typeface="Inter" pitchFamily="34" charset="0"/>
                <a:ea typeface="Inter" pitchFamily="34" charset="-122"/>
                <a:cs typeface="Inter" pitchFamily="34" charset="-120"/>
              </a:rPr>
              <a:t> de AI Act </a:t>
            </a:r>
            <a:r>
              <a:rPr lang="en-US" sz="1250" dirty="0" err="1">
                <a:solidFill>
                  <a:srgbClr val="272525"/>
                </a:solidFill>
                <a:latin typeface="Inter" pitchFamily="34" charset="0"/>
                <a:ea typeface="Inter" pitchFamily="34" charset="-122"/>
                <a:cs typeface="Inter" pitchFamily="34" charset="-120"/>
              </a:rPr>
              <a:t>en</a:t>
            </a:r>
            <a:r>
              <a:rPr lang="en-US" sz="1250" dirty="0">
                <a:solidFill>
                  <a:srgbClr val="272525"/>
                </a:solidFill>
                <a:latin typeface="Inter" pitchFamily="34" charset="0"/>
                <a:ea typeface="Inter" pitchFamily="34" charset="-122"/>
                <a:cs typeface="Inter" pitchFamily="34" charset="-120"/>
              </a:rPr>
              <a:t> </a:t>
            </a:r>
            <a:r>
              <a:rPr lang="en-US" sz="1250" dirty="0" err="1">
                <a:solidFill>
                  <a:srgbClr val="272525"/>
                </a:solidFill>
                <a:latin typeface="Inter" pitchFamily="34" charset="0"/>
                <a:ea typeface="Inter" pitchFamily="34" charset="-122"/>
                <a:cs typeface="Inter" pitchFamily="34" charset="-120"/>
              </a:rPr>
              <a:t>pedagogisch</a:t>
            </a:r>
            <a:r>
              <a:rPr lang="en-US" sz="1250" dirty="0">
                <a:solidFill>
                  <a:srgbClr val="272525"/>
                </a:solidFill>
                <a:latin typeface="Inter" pitchFamily="34" charset="0"/>
                <a:ea typeface="Inter" pitchFamily="34" charset="-122"/>
                <a:cs typeface="Inter" pitchFamily="34" charset="-120"/>
              </a:rPr>
              <a:t> </a:t>
            </a:r>
            <a:r>
              <a:rPr lang="en-US" sz="1250" dirty="0" err="1">
                <a:solidFill>
                  <a:srgbClr val="272525"/>
                </a:solidFill>
                <a:latin typeface="Inter" pitchFamily="34" charset="0"/>
                <a:ea typeface="Inter" pitchFamily="34" charset="-122"/>
                <a:cs typeface="Inter" pitchFamily="34" charset="-120"/>
              </a:rPr>
              <a:t>verantwoord</a:t>
            </a:r>
            <a:r>
              <a:rPr lang="en-US" sz="1250" dirty="0">
                <a:solidFill>
                  <a:srgbClr val="272525"/>
                </a:solidFill>
                <a:latin typeface="Inter" pitchFamily="34" charset="0"/>
                <a:ea typeface="Inter" pitchFamily="34" charset="-122"/>
                <a:cs typeface="Inter" pitchFamily="34" charset="-120"/>
              </a:rPr>
              <a:t> </a:t>
            </a:r>
            <a:r>
              <a:rPr lang="en-US" sz="1250" dirty="0" err="1">
                <a:solidFill>
                  <a:srgbClr val="272525"/>
                </a:solidFill>
                <a:latin typeface="Inter" pitchFamily="34" charset="0"/>
                <a:ea typeface="Inter" pitchFamily="34" charset="-122"/>
                <a:cs typeface="Inter" pitchFamily="34" charset="-120"/>
              </a:rPr>
              <a:t>zijn</a:t>
            </a:r>
            <a:r>
              <a:rPr lang="en-US" sz="1250" dirty="0">
                <a:solidFill>
                  <a:srgbClr val="272525"/>
                </a:solidFill>
                <a:latin typeface="Inter" pitchFamily="34" charset="0"/>
                <a:ea typeface="Inter" pitchFamily="34" charset="-122"/>
                <a:cs typeface="Inter" pitchFamily="34" charset="-120"/>
              </a:rPr>
              <a:t>, </a:t>
            </a:r>
            <a:r>
              <a:rPr lang="en-US" sz="1250" dirty="0" err="1">
                <a:solidFill>
                  <a:srgbClr val="272525"/>
                </a:solidFill>
                <a:latin typeface="Inter" pitchFamily="34" charset="0"/>
                <a:ea typeface="Inter" pitchFamily="34" charset="-122"/>
                <a:cs typeface="Inter" pitchFamily="34" charset="-120"/>
              </a:rPr>
              <a:t>gebruiken</a:t>
            </a:r>
            <a:r>
              <a:rPr lang="en-US" sz="1250" dirty="0">
                <a:solidFill>
                  <a:srgbClr val="272525"/>
                </a:solidFill>
                <a:latin typeface="Inter" pitchFamily="34" charset="0"/>
                <a:ea typeface="Inter" pitchFamily="34" charset="-122"/>
                <a:cs typeface="Inter" pitchFamily="34" charset="-120"/>
              </a:rPr>
              <a:t> we het instrument </a:t>
            </a:r>
            <a:r>
              <a:rPr lang="en-US" sz="1250" b="1" dirty="0">
                <a:solidFill>
                  <a:srgbClr val="272525"/>
                </a:solidFill>
                <a:latin typeface="Inter" pitchFamily="34" charset="0"/>
                <a:ea typeface="Inter" pitchFamily="34" charset="-122"/>
                <a:cs typeface="Inter" pitchFamily="34" charset="-120"/>
              </a:rPr>
              <a:t>Prompt Companion</a:t>
            </a:r>
            <a:r>
              <a:rPr lang="en-US" sz="1250" dirty="0">
                <a:solidFill>
                  <a:srgbClr val="272525"/>
                </a:solidFill>
                <a:latin typeface="Inter" pitchFamily="34" charset="0"/>
                <a:ea typeface="Inter" pitchFamily="34" charset="-122"/>
                <a:cs typeface="Inter" pitchFamily="34" charset="-120"/>
              </a:rPr>
              <a:t>. Het is </a:t>
            </a:r>
            <a:r>
              <a:rPr lang="en-US" sz="1250" dirty="0" err="1">
                <a:solidFill>
                  <a:srgbClr val="272525"/>
                </a:solidFill>
                <a:latin typeface="Inter" pitchFamily="34" charset="0"/>
                <a:ea typeface="Inter" pitchFamily="34" charset="-122"/>
                <a:cs typeface="Inter" pitchFamily="34" charset="-120"/>
              </a:rPr>
              <a:t>meer</a:t>
            </a:r>
            <a:r>
              <a:rPr lang="en-US" sz="1250" dirty="0">
                <a:solidFill>
                  <a:srgbClr val="272525"/>
                </a:solidFill>
                <a:latin typeface="Inter" pitchFamily="34" charset="0"/>
                <a:ea typeface="Inter" pitchFamily="34" charset="-122"/>
                <a:cs typeface="Inter" pitchFamily="34" charset="-120"/>
              </a:rPr>
              <a:t> dan </a:t>
            </a:r>
            <a:r>
              <a:rPr lang="en-US" sz="1250" dirty="0" err="1">
                <a:solidFill>
                  <a:srgbClr val="272525"/>
                </a:solidFill>
                <a:latin typeface="Inter" pitchFamily="34" charset="0"/>
                <a:ea typeface="Inter" pitchFamily="34" charset="-122"/>
                <a:cs typeface="Inter" pitchFamily="34" charset="-120"/>
              </a:rPr>
              <a:t>een</a:t>
            </a:r>
            <a:r>
              <a:rPr lang="en-US" sz="1250" dirty="0">
                <a:solidFill>
                  <a:srgbClr val="272525"/>
                </a:solidFill>
                <a:latin typeface="Inter" pitchFamily="34" charset="0"/>
                <a:ea typeface="Inter" pitchFamily="34" charset="-122"/>
                <a:cs typeface="Inter" pitchFamily="34" charset="-120"/>
              </a:rPr>
              <a:t> </a:t>
            </a:r>
            <a:r>
              <a:rPr lang="en-US" sz="1250" dirty="0" err="1">
                <a:solidFill>
                  <a:srgbClr val="272525"/>
                </a:solidFill>
                <a:latin typeface="Inter" pitchFamily="34" charset="0"/>
                <a:ea typeface="Inter" pitchFamily="34" charset="-122"/>
                <a:cs typeface="Inter" pitchFamily="34" charset="-120"/>
              </a:rPr>
              <a:t>promptgenerator</a:t>
            </a:r>
            <a:r>
              <a:rPr lang="en-US" sz="1250" dirty="0">
                <a:solidFill>
                  <a:srgbClr val="272525"/>
                </a:solidFill>
                <a:latin typeface="Inter" pitchFamily="34" charset="0"/>
                <a:ea typeface="Inter" pitchFamily="34" charset="-122"/>
                <a:cs typeface="Inter" pitchFamily="34" charset="-120"/>
              </a:rPr>
              <a:t> — het is </a:t>
            </a:r>
            <a:r>
              <a:rPr lang="en-US" sz="1250" dirty="0" err="1">
                <a:solidFill>
                  <a:srgbClr val="272525"/>
                </a:solidFill>
                <a:latin typeface="Inter" pitchFamily="34" charset="0"/>
                <a:ea typeface="Inter" pitchFamily="34" charset="-122"/>
                <a:cs typeface="Inter" pitchFamily="34" charset="-120"/>
              </a:rPr>
              <a:t>een</a:t>
            </a:r>
            <a:r>
              <a:rPr lang="en-US" sz="1250" dirty="0">
                <a:solidFill>
                  <a:srgbClr val="272525"/>
                </a:solidFill>
                <a:latin typeface="Inter" pitchFamily="34" charset="0"/>
                <a:ea typeface="Inter" pitchFamily="34" charset="-122"/>
                <a:cs typeface="Inter" pitchFamily="34" charset="-120"/>
              </a:rPr>
              <a:t> </a:t>
            </a:r>
            <a:r>
              <a:rPr lang="en-US" sz="1250" b="1" dirty="0">
                <a:solidFill>
                  <a:srgbClr val="272525"/>
                </a:solidFill>
                <a:latin typeface="Inter" pitchFamily="34" charset="0"/>
                <a:ea typeface="Inter" pitchFamily="34" charset="-122"/>
                <a:cs typeface="Inter" pitchFamily="34" charset="-120"/>
              </a:rPr>
              <a:t>governance-instrument</a:t>
            </a:r>
            <a:r>
              <a:rPr lang="en-US" sz="1250" dirty="0">
                <a:solidFill>
                  <a:srgbClr val="272525"/>
                </a:solidFill>
                <a:latin typeface="Inter" pitchFamily="34" charset="0"/>
                <a:ea typeface="Inter" pitchFamily="34" charset="-122"/>
                <a:cs typeface="Inter" pitchFamily="34" charset="-120"/>
              </a:rPr>
              <a:t>.</a:t>
            </a:r>
            <a:endParaRPr lang="en-US" sz="1250" dirty="0"/>
          </a:p>
        </p:txBody>
      </p:sp>
      <p:sp>
        <p:nvSpPr>
          <p:cNvPr id="5" name="Shape 2"/>
          <p:cNvSpPr/>
          <p:nvPr/>
        </p:nvSpPr>
        <p:spPr>
          <a:xfrm>
            <a:off x="793790" y="2131100"/>
            <a:ext cx="7556421" cy="885468"/>
          </a:xfrm>
          <a:prstGeom prst="roundRect">
            <a:avLst>
              <a:gd name="adj" fmla="val 7531"/>
            </a:avLst>
          </a:prstGeom>
          <a:solidFill>
            <a:srgbClr val="D3CCFF"/>
          </a:solidFill>
          <a:ln w="7620">
            <a:solidFill>
              <a:srgbClr val="B9B2E5"/>
            </a:solidFill>
            <a:prstDash val="solid"/>
          </a:ln>
        </p:spPr>
        <p:txBody>
          <a:bodyPr/>
          <a:lstStyle/>
          <a:p>
            <a:endParaRPr lang="nl-NL"/>
          </a:p>
        </p:txBody>
      </p:sp>
      <p:sp>
        <p:nvSpPr>
          <p:cNvPr id="6" name="Text 3"/>
          <p:cNvSpPr/>
          <p:nvPr/>
        </p:nvSpPr>
        <p:spPr>
          <a:xfrm>
            <a:off x="960120" y="2297430"/>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272525"/>
                </a:solidFill>
                <a:latin typeface="Inter Bold" pitchFamily="34" charset="0"/>
                <a:ea typeface="Inter Bold" pitchFamily="34" charset="-122"/>
                <a:cs typeface="Inter Bold" pitchFamily="34" charset="-120"/>
              </a:rPr>
              <a:t>Rollen vastleggen</a:t>
            </a:r>
            <a:endParaRPr lang="en-US" sz="1550" dirty="0"/>
          </a:p>
        </p:txBody>
      </p:sp>
      <p:sp>
        <p:nvSpPr>
          <p:cNvPr id="7" name="Text 4"/>
          <p:cNvSpPr/>
          <p:nvPr/>
        </p:nvSpPr>
        <p:spPr>
          <a:xfrm>
            <a:off x="960120" y="2621637"/>
            <a:ext cx="7223760" cy="228600"/>
          </a:xfrm>
          <a:prstGeom prst="rect">
            <a:avLst/>
          </a:prstGeom>
          <a:noFill/>
          <a:ln/>
        </p:spPr>
        <p:txBody>
          <a:bodyPr wrap="non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Expliciet definiëren wat de AI doet en voor wie.</a:t>
            </a:r>
            <a:endParaRPr lang="en-US" sz="1250" dirty="0"/>
          </a:p>
        </p:txBody>
      </p:sp>
      <p:sp>
        <p:nvSpPr>
          <p:cNvPr id="8" name="Shape 5"/>
          <p:cNvSpPr/>
          <p:nvPr/>
        </p:nvSpPr>
        <p:spPr>
          <a:xfrm>
            <a:off x="793790" y="3143488"/>
            <a:ext cx="7556421" cy="885468"/>
          </a:xfrm>
          <a:prstGeom prst="roundRect">
            <a:avLst>
              <a:gd name="adj" fmla="val 7531"/>
            </a:avLst>
          </a:prstGeom>
          <a:solidFill>
            <a:srgbClr val="D3CCFF"/>
          </a:solidFill>
          <a:ln w="7620">
            <a:solidFill>
              <a:srgbClr val="B9B2E5"/>
            </a:solidFill>
            <a:prstDash val="solid"/>
          </a:ln>
        </p:spPr>
        <p:txBody>
          <a:bodyPr/>
          <a:lstStyle/>
          <a:p>
            <a:endParaRPr lang="nl-NL"/>
          </a:p>
        </p:txBody>
      </p:sp>
      <p:sp>
        <p:nvSpPr>
          <p:cNvPr id="9" name="Text 6"/>
          <p:cNvSpPr/>
          <p:nvPr/>
        </p:nvSpPr>
        <p:spPr>
          <a:xfrm>
            <a:off x="960120" y="3309818"/>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272525"/>
                </a:solidFill>
                <a:latin typeface="Inter Bold" pitchFamily="34" charset="0"/>
                <a:ea typeface="Inter Bold" pitchFamily="34" charset="-122"/>
                <a:cs typeface="Inter Bold" pitchFamily="34" charset="-120"/>
              </a:rPr>
              <a:t>Grenzen definiëren</a:t>
            </a:r>
            <a:endParaRPr lang="en-US" sz="1550" dirty="0"/>
          </a:p>
        </p:txBody>
      </p:sp>
      <p:sp>
        <p:nvSpPr>
          <p:cNvPr id="10" name="Text 7"/>
          <p:cNvSpPr/>
          <p:nvPr/>
        </p:nvSpPr>
        <p:spPr>
          <a:xfrm>
            <a:off x="960120" y="3634026"/>
            <a:ext cx="7223760" cy="228600"/>
          </a:xfrm>
          <a:prstGeom prst="rect">
            <a:avLst/>
          </a:prstGeom>
          <a:noFill/>
          <a:ln/>
        </p:spPr>
        <p:txBody>
          <a:bodyPr wrap="none" lIns="0" tIns="0" rIns="0" bIns="0" rtlCol="0" anchor="t"/>
          <a:lstStyle/>
          <a:p>
            <a:pPr marL="0" indent="0" algn="l">
              <a:lnSpc>
                <a:spcPts val="1800"/>
              </a:lnSpc>
              <a:buNone/>
            </a:pPr>
            <a:r>
              <a:rPr lang="en-US" sz="1250" dirty="0" err="1">
                <a:solidFill>
                  <a:srgbClr val="272525"/>
                </a:solidFill>
                <a:latin typeface="Inter" pitchFamily="34" charset="0"/>
                <a:ea typeface="Inter" pitchFamily="34" charset="-122"/>
                <a:cs typeface="Inter" pitchFamily="34" charset="-120"/>
              </a:rPr>
              <a:t>Vastleggen</a:t>
            </a:r>
            <a:r>
              <a:rPr lang="en-US" sz="1250" dirty="0">
                <a:solidFill>
                  <a:srgbClr val="272525"/>
                </a:solidFill>
                <a:latin typeface="Inter" pitchFamily="34" charset="0"/>
                <a:ea typeface="Inter" pitchFamily="34" charset="-122"/>
                <a:cs typeface="Inter" pitchFamily="34" charset="-120"/>
              </a:rPr>
              <a:t> wat de AI nooit mag </a:t>
            </a:r>
            <a:r>
              <a:rPr lang="en-US" sz="1250" dirty="0" err="1">
                <a:solidFill>
                  <a:srgbClr val="272525"/>
                </a:solidFill>
                <a:latin typeface="Inter" pitchFamily="34" charset="0"/>
                <a:ea typeface="Inter" pitchFamily="34" charset="-122"/>
                <a:cs typeface="Inter" pitchFamily="34" charset="-120"/>
              </a:rPr>
              <a:t>doen</a:t>
            </a:r>
            <a:r>
              <a:rPr lang="en-US" sz="1250" dirty="0">
                <a:solidFill>
                  <a:srgbClr val="272525"/>
                </a:solidFill>
                <a:latin typeface="Inter" pitchFamily="34" charset="0"/>
                <a:ea typeface="Inter" pitchFamily="34" charset="-122"/>
                <a:cs typeface="Inter" pitchFamily="34" charset="-120"/>
              </a:rPr>
              <a:t> of </a:t>
            </a:r>
            <a:r>
              <a:rPr lang="en-US" sz="1250" dirty="0" err="1">
                <a:solidFill>
                  <a:srgbClr val="272525"/>
                </a:solidFill>
                <a:latin typeface="Inter" pitchFamily="34" charset="0"/>
                <a:ea typeface="Inter" pitchFamily="34" charset="-122"/>
                <a:cs typeface="Inter" pitchFamily="34" charset="-120"/>
              </a:rPr>
              <a:t>zeggen</a:t>
            </a:r>
            <a:r>
              <a:rPr lang="en-US" sz="1250" dirty="0">
                <a:solidFill>
                  <a:srgbClr val="272525"/>
                </a:solidFill>
                <a:latin typeface="Inter" pitchFamily="34" charset="0"/>
                <a:ea typeface="Inter" pitchFamily="34" charset="-122"/>
                <a:cs typeface="Inter" pitchFamily="34" charset="-120"/>
              </a:rPr>
              <a:t>.</a:t>
            </a:r>
            <a:endParaRPr lang="en-US" sz="1250" dirty="0"/>
          </a:p>
        </p:txBody>
      </p:sp>
      <p:sp>
        <p:nvSpPr>
          <p:cNvPr id="11" name="Shape 8"/>
          <p:cNvSpPr/>
          <p:nvPr/>
        </p:nvSpPr>
        <p:spPr>
          <a:xfrm>
            <a:off x="793790" y="4155877"/>
            <a:ext cx="7556421" cy="885468"/>
          </a:xfrm>
          <a:prstGeom prst="roundRect">
            <a:avLst>
              <a:gd name="adj" fmla="val 7531"/>
            </a:avLst>
          </a:prstGeom>
          <a:solidFill>
            <a:srgbClr val="D3CCFF"/>
          </a:solidFill>
          <a:ln w="7620">
            <a:solidFill>
              <a:srgbClr val="B9B2E5"/>
            </a:solidFill>
            <a:prstDash val="solid"/>
          </a:ln>
        </p:spPr>
        <p:txBody>
          <a:bodyPr/>
          <a:lstStyle/>
          <a:p>
            <a:endParaRPr lang="nl-NL"/>
          </a:p>
        </p:txBody>
      </p:sp>
      <p:sp>
        <p:nvSpPr>
          <p:cNvPr id="12" name="Text 9"/>
          <p:cNvSpPr/>
          <p:nvPr/>
        </p:nvSpPr>
        <p:spPr>
          <a:xfrm>
            <a:off x="960120" y="4322207"/>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272525"/>
                </a:solidFill>
                <a:latin typeface="Inter Bold" pitchFamily="34" charset="0"/>
                <a:ea typeface="Inter Bold" pitchFamily="34" charset="-122"/>
                <a:cs typeface="Inter Bold" pitchFamily="34" charset="-120"/>
              </a:rPr>
              <a:t>AI Act-proof maken</a:t>
            </a:r>
            <a:endParaRPr lang="en-US" sz="1550" dirty="0"/>
          </a:p>
        </p:txBody>
      </p:sp>
      <p:sp>
        <p:nvSpPr>
          <p:cNvPr id="13" name="Text 10"/>
          <p:cNvSpPr/>
          <p:nvPr/>
        </p:nvSpPr>
        <p:spPr>
          <a:xfrm>
            <a:off x="960120" y="4646414"/>
            <a:ext cx="7223760" cy="228600"/>
          </a:xfrm>
          <a:prstGeom prst="rect">
            <a:avLst/>
          </a:prstGeom>
          <a:noFill/>
          <a:ln/>
        </p:spPr>
        <p:txBody>
          <a:bodyPr wrap="non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Prompts ontwerpen die voldoen aan juridische vereisten.</a:t>
            </a:r>
            <a:endParaRPr lang="en-US" sz="1250" dirty="0"/>
          </a:p>
        </p:txBody>
      </p:sp>
      <p:sp>
        <p:nvSpPr>
          <p:cNvPr id="14" name="Shape 11"/>
          <p:cNvSpPr/>
          <p:nvPr/>
        </p:nvSpPr>
        <p:spPr>
          <a:xfrm>
            <a:off x="793790" y="5168265"/>
            <a:ext cx="7556421" cy="885468"/>
          </a:xfrm>
          <a:prstGeom prst="roundRect">
            <a:avLst>
              <a:gd name="adj" fmla="val 7531"/>
            </a:avLst>
          </a:prstGeom>
          <a:solidFill>
            <a:srgbClr val="D3CCFF"/>
          </a:solidFill>
          <a:ln w="7620">
            <a:solidFill>
              <a:srgbClr val="B9B2E5"/>
            </a:solidFill>
            <a:prstDash val="solid"/>
          </a:ln>
        </p:spPr>
        <p:txBody>
          <a:bodyPr/>
          <a:lstStyle/>
          <a:p>
            <a:endParaRPr lang="nl-NL"/>
          </a:p>
        </p:txBody>
      </p:sp>
      <p:sp>
        <p:nvSpPr>
          <p:cNvPr id="15" name="Text 12"/>
          <p:cNvSpPr/>
          <p:nvPr/>
        </p:nvSpPr>
        <p:spPr>
          <a:xfrm>
            <a:off x="960120" y="5334595"/>
            <a:ext cx="2466618" cy="248007"/>
          </a:xfrm>
          <a:prstGeom prst="rect">
            <a:avLst/>
          </a:prstGeom>
          <a:noFill/>
          <a:ln/>
        </p:spPr>
        <p:txBody>
          <a:bodyPr wrap="none" lIns="0" tIns="0" rIns="0" bIns="0" rtlCol="0" anchor="t"/>
          <a:lstStyle/>
          <a:p>
            <a:pPr marL="0" indent="0" algn="l">
              <a:lnSpc>
                <a:spcPts val="1950"/>
              </a:lnSpc>
              <a:buNone/>
            </a:pPr>
            <a:r>
              <a:rPr lang="en-US" sz="1550" b="1" dirty="0">
                <a:solidFill>
                  <a:srgbClr val="272525"/>
                </a:solidFill>
                <a:latin typeface="Inter Bold" pitchFamily="34" charset="0"/>
                <a:ea typeface="Inter Bold" pitchFamily="34" charset="-122"/>
                <a:cs typeface="Inter Bold" pitchFamily="34" charset="-120"/>
              </a:rPr>
              <a:t>Mens-in-the-loop borgen</a:t>
            </a:r>
            <a:endParaRPr lang="en-US" sz="1550" dirty="0"/>
          </a:p>
        </p:txBody>
      </p:sp>
      <p:sp>
        <p:nvSpPr>
          <p:cNvPr id="16" name="Text 13"/>
          <p:cNvSpPr/>
          <p:nvPr/>
        </p:nvSpPr>
        <p:spPr>
          <a:xfrm>
            <a:off x="960120" y="5658803"/>
            <a:ext cx="7223760" cy="228600"/>
          </a:xfrm>
          <a:prstGeom prst="rect">
            <a:avLst/>
          </a:prstGeom>
          <a:noFill/>
          <a:ln/>
        </p:spPr>
        <p:txBody>
          <a:bodyPr wrap="non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Structureel garanderen dat mensen eindverantwoordelijk blijven.</a:t>
            </a:r>
            <a:endParaRPr lang="en-US" sz="1250" dirty="0"/>
          </a:p>
        </p:txBody>
      </p:sp>
      <p:sp>
        <p:nvSpPr>
          <p:cNvPr id="17" name="Text 14"/>
          <p:cNvSpPr/>
          <p:nvPr/>
        </p:nvSpPr>
        <p:spPr>
          <a:xfrm>
            <a:off x="793790" y="6244233"/>
            <a:ext cx="7556421" cy="1369457"/>
          </a:xfrm>
          <a:prstGeom prst="rect">
            <a:avLst/>
          </a:prstGeom>
          <a:noFill/>
          <a:ln/>
        </p:spPr>
        <p:txBody>
          <a:bodyPr wrap="square" lIns="0" tIns="0" rIns="0" bIns="0" rtlCol="0" anchor="t"/>
          <a:lstStyle/>
          <a:p>
            <a:pPr marL="0" indent="0" algn="l">
              <a:lnSpc>
                <a:spcPts val="5350"/>
              </a:lnSpc>
              <a:buNone/>
            </a:pPr>
            <a:r>
              <a:rPr lang="en-US" sz="4300" b="1" dirty="0">
                <a:solidFill>
                  <a:srgbClr val="000000"/>
                </a:solidFill>
                <a:latin typeface="Inter Bold" pitchFamily="34" charset="0"/>
                <a:ea typeface="Inter Bold" pitchFamily="34" charset="-122"/>
                <a:cs typeface="Inter Bold" pitchFamily="34" charset="-120"/>
              </a:rPr>
              <a:t>Toegankelijk via </a:t>
            </a:r>
            <a:r>
              <a:rPr lang="en-US" sz="4300" b="1" dirty="0">
                <a:solidFill>
                  <a:srgbClr val="7A66FF"/>
                </a:solidFill>
                <a:latin typeface="Inter Bold" pitchFamily="34" charset="0"/>
                <a:ea typeface="Inter Bold" pitchFamily="34" charset="-122"/>
                <a:cs typeface="Inter Bold" pitchFamily="34" charset="-120"/>
              </a:rPr>
              <a:t>www.promptcompanion.eu</a:t>
            </a:r>
            <a:endParaRPr lang="en-US" sz="4300" dirty="0"/>
          </a:p>
        </p:txBody>
      </p:sp>
    </p:spTree>
  </p:cSld>
  <p:clrMapOvr>
    <a:masterClrMapping/>
  </p:clrMapOvr>
  <p:transition>
    <p:push dir="u"/>
  </p:transition>
</p:sld>
</file>

<file path=ppt/slides/slide29.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1405652"/>
            <a:ext cx="8005286"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Wat Prompt Companion afdwingt</a:t>
            </a:r>
            <a:endParaRPr lang="en-US" sz="3900" dirty="0"/>
          </a:p>
        </p:txBody>
      </p:sp>
      <p:sp>
        <p:nvSpPr>
          <p:cNvPr id="3" name="Text 1"/>
          <p:cNvSpPr/>
          <p:nvPr/>
        </p:nvSpPr>
        <p:spPr>
          <a:xfrm>
            <a:off x="793790" y="242256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Elke AI Companion die met Prompt Companion wordt ontworpen, doorloopt een verplichte structuur. Zo wordt onverantwoord of hoog-risico AI-gebruik structureel voorkomen — niet toevallig vermeden.</a:t>
            </a:r>
            <a:endParaRPr lang="en-US" sz="1550" dirty="0"/>
          </a:p>
        </p:txBody>
      </p:sp>
      <p:sp>
        <p:nvSpPr>
          <p:cNvPr id="4" name="Text 2"/>
          <p:cNvSpPr/>
          <p:nvPr/>
        </p:nvSpPr>
        <p:spPr>
          <a:xfrm>
            <a:off x="793790" y="328088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Light" pitchFamily="34" charset="0"/>
                <a:ea typeface="Inter Light" pitchFamily="34" charset="-122"/>
                <a:cs typeface="Inter Light" pitchFamily="34" charset="-120"/>
              </a:rPr>
              <a:t>01</a:t>
            </a:r>
            <a:endParaRPr lang="en-US" sz="1550" dirty="0"/>
          </a:p>
        </p:txBody>
      </p:sp>
      <p:sp>
        <p:nvSpPr>
          <p:cNvPr id="5" name="Shape 3"/>
          <p:cNvSpPr/>
          <p:nvPr/>
        </p:nvSpPr>
        <p:spPr>
          <a:xfrm>
            <a:off x="793790" y="3595211"/>
            <a:ext cx="4215289" cy="22860"/>
          </a:xfrm>
          <a:prstGeom prst="rect">
            <a:avLst/>
          </a:prstGeom>
          <a:solidFill>
            <a:srgbClr val="7A66FF"/>
          </a:solidFill>
          <a:ln/>
        </p:spPr>
        <p:txBody>
          <a:bodyPr/>
          <a:lstStyle/>
          <a:p>
            <a:endParaRPr lang="nl-NL"/>
          </a:p>
        </p:txBody>
      </p:sp>
      <p:sp>
        <p:nvSpPr>
          <p:cNvPr id="6" name="Text 4"/>
          <p:cNvSpPr/>
          <p:nvPr/>
        </p:nvSpPr>
        <p:spPr>
          <a:xfrm>
            <a:off x="793790" y="3740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Rol van AI</a:t>
            </a:r>
            <a:endParaRPr lang="en-US" sz="1950" dirty="0"/>
          </a:p>
        </p:txBody>
      </p:sp>
      <p:sp>
        <p:nvSpPr>
          <p:cNvPr id="7" name="Text 5"/>
          <p:cNvSpPr/>
          <p:nvPr/>
        </p:nvSpPr>
        <p:spPr>
          <a:xfrm>
            <a:off x="793790" y="4169331"/>
            <a:ext cx="4215289"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Wat is de precieze functie van de AI in deze context? Wat doet hij wel en niet?</a:t>
            </a:r>
            <a:endParaRPr lang="en-US" sz="1550" dirty="0"/>
          </a:p>
        </p:txBody>
      </p:sp>
      <p:sp>
        <p:nvSpPr>
          <p:cNvPr id="8" name="Text 6"/>
          <p:cNvSpPr/>
          <p:nvPr/>
        </p:nvSpPr>
        <p:spPr>
          <a:xfrm>
            <a:off x="5207437" y="328088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Light" pitchFamily="34" charset="0"/>
                <a:ea typeface="Inter Light" pitchFamily="34" charset="-122"/>
                <a:cs typeface="Inter Light" pitchFamily="34" charset="-120"/>
              </a:rPr>
              <a:t>02</a:t>
            </a:r>
            <a:endParaRPr lang="en-US" sz="1550" dirty="0"/>
          </a:p>
        </p:txBody>
      </p:sp>
      <p:sp>
        <p:nvSpPr>
          <p:cNvPr id="9" name="Shape 7"/>
          <p:cNvSpPr/>
          <p:nvPr/>
        </p:nvSpPr>
        <p:spPr>
          <a:xfrm>
            <a:off x="5207437" y="3595211"/>
            <a:ext cx="4215408" cy="22860"/>
          </a:xfrm>
          <a:prstGeom prst="rect">
            <a:avLst/>
          </a:prstGeom>
          <a:solidFill>
            <a:srgbClr val="7A66FF"/>
          </a:solidFill>
          <a:ln/>
        </p:spPr>
        <p:txBody>
          <a:bodyPr/>
          <a:lstStyle/>
          <a:p>
            <a:endParaRPr lang="nl-NL"/>
          </a:p>
        </p:txBody>
      </p:sp>
      <p:sp>
        <p:nvSpPr>
          <p:cNvPr id="10" name="Text 8"/>
          <p:cNvSpPr/>
          <p:nvPr/>
        </p:nvSpPr>
        <p:spPr>
          <a:xfrm>
            <a:off x="5207437" y="3740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Taak van AI</a:t>
            </a:r>
            <a:endParaRPr lang="en-US" sz="1950" dirty="0"/>
          </a:p>
        </p:txBody>
      </p:sp>
      <p:sp>
        <p:nvSpPr>
          <p:cNvPr id="11" name="Text 9"/>
          <p:cNvSpPr/>
          <p:nvPr/>
        </p:nvSpPr>
        <p:spPr>
          <a:xfrm>
            <a:off x="5207437" y="4169331"/>
            <a:ext cx="4215408"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Welke specifieke handelingen mag de AI uitvoeren binnen de gedefinieerde rol?</a:t>
            </a:r>
            <a:endParaRPr lang="en-US" sz="1550" dirty="0"/>
          </a:p>
        </p:txBody>
      </p:sp>
      <p:sp>
        <p:nvSpPr>
          <p:cNvPr id="12" name="Text 10"/>
          <p:cNvSpPr/>
          <p:nvPr/>
        </p:nvSpPr>
        <p:spPr>
          <a:xfrm>
            <a:off x="9621203" y="328088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Light" pitchFamily="34" charset="0"/>
                <a:ea typeface="Inter Light" pitchFamily="34" charset="-122"/>
                <a:cs typeface="Inter Light" pitchFamily="34" charset="-120"/>
              </a:rPr>
              <a:t>03</a:t>
            </a:r>
            <a:endParaRPr lang="en-US" sz="1550" dirty="0"/>
          </a:p>
        </p:txBody>
      </p:sp>
      <p:sp>
        <p:nvSpPr>
          <p:cNvPr id="13" name="Shape 11"/>
          <p:cNvSpPr/>
          <p:nvPr/>
        </p:nvSpPr>
        <p:spPr>
          <a:xfrm>
            <a:off x="9621203" y="3595211"/>
            <a:ext cx="4215289" cy="22860"/>
          </a:xfrm>
          <a:prstGeom prst="rect">
            <a:avLst/>
          </a:prstGeom>
          <a:solidFill>
            <a:srgbClr val="7A66FF"/>
          </a:solidFill>
          <a:ln/>
        </p:spPr>
        <p:txBody>
          <a:bodyPr/>
          <a:lstStyle/>
          <a:p>
            <a:endParaRPr lang="nl-NL"/>
          </a:p>
        </p:txBody>
      </p:sp>
      <p:sp>
        <p:nvSpPr>
          <p:cNvPr id="14" name="Text 12"/>
          <p:cNvSpPr/>
          <p:nvPr/>
        </p:nvSpPr>
        <p:spPr>
          <a:xfrm>
            <a:off x="9621203" y="3740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Beperkingen</a:t>
            </a:r>
            <a:endParaRPr lang="en-US" sz="1950" dirty="0"/>
          </a:p>
        </p:txBody>
      </p:sp>
      <p:sp>
        <p:nvSpPr>
          <p:cNvPr id="15" name="Text 13"/>
          <p:cNvSpPr/>
          <p:nvPr/>
        </p:nvSpPr>
        <p:spPr>
          <a:xfrm>
            <a:off x="9621203" y="4169331"/>
            <a:ext cx="4215289"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Welke absolute grenzen gelden? Wat mag de AI nooit doen, zeggen of beslissen?</a:t>
            </a:r>
            <a:endParaRPr lang="en-US" sz="1550" dirty="0"/>
          </a:p>
        </p:txBody>
      </p:sp>
      <p:sp>
        <p:nvSpPr>
          <p:cNvPr id="16" name="Text 14"/>
          <p:cNvSpPr/>
          <p:nvPr/>
        </p:nvSpPr>
        <p:spPr>
          <a:xfrm>
            <a:off x="793790" y="515159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Light" pitchFamily="34" charset="0"/>
                <a:ea typeface="Inter Light" pitchFamily="34" charset="-122"/>
                <a:cs typeface="Inter Light" pitchFamily="34" charset="-120"/>
              </a:rPr>
              <a:t>04</a:t>
            </a:r>
            <a:endParaRPr lang="en-US" sz="1550" dirty="0"/>
          </a:p>
        </p:txBody>
      </p:sp>
      <p:sp>
        <p:nvSpPr>
          <p:cNvPr id="17" name="Shape 15"/>
          <p:cNvSpPr/>
          <p:nvPr/>
        </p:nvSpPr>
        <p:spPr>
          <a:xfrm>
            <a:off x="793790" y="5465921"/>
            <a:ext cx="6422112" cy="22860"/>
          </a:xfrm>
          <a:prstGeom prst="rect">
            <a:avLst/>
          </a:prstGeom>
          <a:solidFill>
            <a:srgbClr val="7A66FF"/>
          </a:solidFill>
          <a:ln/>
        </p:spPr>
        <p:txBody>
          <a:bodyPr/>
          <a:lstStyle/>
          <a:p>
            <a:endParaRPr lang="nl-NL"/>
          </a:p>
        </p:txBody>
      </p:sp>
      <p:sp>
        <p:nvSpPr>
          <p:cNvPr id="18" name="Text 16"/>
          <p:cNvSpPr/>
          <p:nvPr/>
        </p:nvSpPr>
        <p:spPr>
          <a:xfrm>
            <a:off x="793790" y="561082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Output</a:t>
            </a:r>
            <a:endParaRPr lang="en-US" sz="1950" dirty="0"/>
          </a:p>
        </p:txBody>
      </p:sp>
      <p:sp>
        <p:nvSpPr>
          <p:cNvPr id="19" name="Text 17"/>
          <p:cNvSpPr/>
          <p:nvPr/>
        </p:nvSpPr>
        <p:spPr>
          <a:xfrm>
            <a:off x="793790" y="6040041"/>
            <a:ext cx="6422112"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Welke vorm heeft de AI-output? Vragen, suggesties, analyses — maar nooit oordelen.</a:t>
            </a:r>
            <a:endParaRPr lang="en-US" sz="1550" dirty="0"/>
          </a:p>
        </p:txBody>
      </p:sp>
      <p:sp>
        <p:nvSpPr>
          <p:cNvPr id="20" name="Text 18"/>
          <p:cNvSpPr/>
          <p:nvPr/>
        </p:nvSpPr>
        <p:spPr>
          <a:xfrm>
            <a:off x="7414260" y="515159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Light" pitchFamily="34" charset="0"/>
                <a:ea typeface="Inter Light" pitchFamily="34" charset="-122"/>
                <a:cs typeface="Inter Light" pitchFamily="34" charset="-120"/>
              </a:rPr>
              <a:t>05</a:t>
            </a:r>
            <a:endParaRPr lang="en-US" sz="1550" dirty="0"/>
          </a:p>
        </p:txBody>
      </p:sp>
      <p:sp>
        <p:nvSpPr>
          <p:cNvPr id="21" name="Shape 19"/>
          <p:cNvSpPr/>
          <p:nvPr/>
        </p:nvSpPr>
        <p:spPr>
          <a:xfrm>
            <a:off x="7414260" y="5465921"/>
            <a:ext cx="6422231" cy="22860"/>
          </a:xfrm>
          <a:prstGeom prst="rect">
            <a:avLst/>
          </a:prstGeom>
          <a:solidFill>
            <a:srgbClr val="7A66FF"/>
          </a:solidFill>
          <a:ln/>
        </p:spPr>
        <p:txBody>
          <a:bodyPr/>
          <a:lstStyle/>
          <a:p>
            <a:endParaRPr lang="nl-NL"/>
          </a:p>
        </p:txBody>
      </p:sp>
      <p:sp>
        <p:nvSpPr>
          <p:cNvPr id="22" name="Text 20"/>
          <p:cNvSpPr/>
          <p:nvPr/>
        </p:nvSpPr>
        <p:spPr>
          <a:xfrm>
            <a:off x="7414260" y="5610820"/>
            <a:ext cx="3931801"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Menselijke verantwoordelijkheid</a:t>
            </a:r>
            <a:endParaRPr lang="en-US" sz="1950" dirty="0"/>
          </a:p>
        </p:txBody>
      </p:sp>
      <p:sp>
        <p:nvSpPr>
          <p:cNvPr id="23" name="Text 21"/>
          <p:cNvSpPr/>
          <p:nvPr/>
        </p:nvSpPr>
        <p:spPr>
          <a:xfrm>
            <a:off x="7414260" y="6040041"/>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Hoe en waar wordt de menselijke eindverantwoordelijkheid expliciet geborgd?</a:t>
            </a:r>
            <a:endParaRPr lang="en-US" sz="1550" dirty="0"/>
          </a:p>
        </p:txBody>
      </p:sp>
    </p:spTree>
  </p:cSld>
  <p:clrMapOvr>
    <a:masterClrMapping/>
  </p:clrMapOvr>
  <p:transition>
    <p:push dir="u"/>
  </p:transition>
</p:sld>
</file>

<file path=ppt/slides/slide30.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825698"/>
            <a:ext cx="3721298" cy="465177"/>
          </a:xfrm>
          <a:prstGeom prst="rect">
            <a:avLst/>
          </a:prstGeom>
          <a:noFill/>
          <a:ln/>
        </p:spPr>
        <p:txBody>
          <a:bodyPr wrap="none" lIns="0" tIns="0" rIns="0" bIns="0" rtlCol="0" anchor="t"/>
          <a:lstStyle/>
          <a:p>
            <a:pPr marL="0" indent="0" algn="l">
              <a:lnSpc>
                <a:spcPts val="3650"/>
              </a:lnSpc>
              <a:buNone/>
            </a:pPr>
            <a:r>
              <a:rPr lang="en-US" sz="2900" b="1" dirty="0">
                <a:solidFill>
                  <a:srgbClr val="000000"/>
                </a:solidFill>
                <a:latin typeface="Inter Bold" pitchFamily="34" charset="0"/>
                <a:ea typeface="Inter Bold" pitchFamily="34" charset="-122"/>
                <a:cs typeface="Inter Bold" pitchFamily="34" charset="-120"/>
              </a:rPr>
              <a:t>Praktijkopdracht</a:t>
            </a:r>
            <a:endParaRPr lang="en-US" sz="2900" dirty="0"/>
          </a:p>
        </p:txBody>
      </p:sp>
      <p:sp>
        <p:nvSpPr>
          <p:cNvPr id="4" name="Text 1"/>
          <p:cNvSpPr/>
          <p:nvPr/>
        </p:nvSpPr>
        <p:spPr>
          <a:xfrm>
            <a:off x="793790" y="1458278"/>
            <a:ext cx="7556421" cy="416719"/>
          </a:xfrm>
          <a:prstGeom prst="rect">
            <a:avLst/>
          </a:prstGeom>
          <a:noFill/>
          <a:ln/>
        </p:spPr>
        <p:txBody>
          <a:bodyPr wrap="square" lIns="0" tIns="0" rIns="0" bIns="0" rtlCol="0" anchor="t"/>
          <a:lstStyle/>
          <a:p>
            <a:pPr marL="0" indent="0" algn="l">
              <a:lnSpc>
                <a:spcPts val="1600"/>
              </a:lnSpc>
              <a:buNone/>
            </a:pPr>
            <a:r>
              <a:rPr lang="en-US" sz="1150" dirty="0">
                <a:solidFill>
                  <a:srgbClr val="272525"/>
                </a:solidFill>
                <a:latin typeface="Inter" pitchFamily="34" charset="0"/>
                <a:ea typeface="Inter" pitchFamily="34" charset="-122"/>
                <a:cs typeface="Inter" pitchFamily="34" charset="-120"/>
              </a:rPr>
              <a:t>Ontwerp nu uw eigen </a:t>
            </a:r>
            <a:r>
              <a:rPr lang="en-US" sz="1150" b="1" dirty="0">
                <a:solidFill>
                  <a:srgbClr val="272525"/>
                </a:solidFill>
                <a:latin typeface="Inter" pitchFamily="34" charset="0"/>
                <a:ea typeface="Inter" pitchFamily="34" charset="-122"/>
                <a:cs typeface="Inter" pitchFamily="34" charset="-120"/>
              </a:rPr>
              <a:t>AI Companion</a:t>
            </a:r>
            <a:r>
              <a:rPr lang="en-US" sz="1150" dirty="0">
                <a:solidFill>
                  <a:srgbClr val="272525"/>
                </a:solidFill>
                <a:latin typeface="Inter" pitchFamily="34" charset="0"/>
                <a:ea typeface="Inter" pitchFamily="34" charset="-122"/>
                <a:cs typeface="Inter" pitchFamily="34" charset="-120"/>
              </a:rPr>
              <a:t> — specifiek afgestemd op een vraagstuk uit uw eigen praktijk als examencommissie of onderwijsbestuurder.</a:t>
            </a:r>
            <a:endParaRPr lang="en-US" sz="1150" dirty="0"/>
          </a:p>
        </p:txBody>
      </p:sp>
      <p:sp>
        <p:nvSpPr>
          <p:cNvPr id="5" name="Shape 2"/>
          <p:cNvSpPr/>
          <p:nvPr/>
        </p:nvSpPr>
        <p:spPr>
          <a:xfrm>
            <a:off x="793790" y="2223730"/>
            <a:ext cx="7556421" cy="1043940"/>
          </a:xfrm>
          <a:prstGeom prst="roundRect">
            <a:avLst>
              <a:gd name="adj" fmla="val 7007"/>
            </a:avLst>
          </a:prstGeom>
          <a:solidFill>
            <a:srgbClr val="FFFFFF"/>
          </a:solidFill>
          <a:ln/>
        </p:spPr>
        <p:txBody>
          <a:bodyPr/>
          <a:lstStyle/>
          <a:p>
            <a:endParaRPr lang="nl-NL"/>
          </a:p>
        </p:txBody>
      </p:sp>
      <p:sp>
        <p:nvSpPr>
          <p:cNvPr id="6" name="Shape 3"/>
          <p:cNvSpPr/>
          <p:nvPr/>
        </p:nvSpPr>
        <p:spPr>
          <a:xfrm>
            <a:off x="793790" y="2208490"/>
            <a:ext cx="7556421" cy="60960"/>
          </a:xfrm>
          <a:prstGeom prst="roundRect">
            <a:avLst>
              <a:gd name="adj" fmla="val 102558"/>
            </a:avLst>
          </a:prstGeom>
          <a:solidFill>
            <a:srgbClr val="7A66FF"/>
          </a:solidFill>
          <a:ln/>
        </p:spPr>
        <p:txBody>
          <a:bodyPr/>
          <a:lstStyle/>
          <a:p>
            <a:endParaRPr lang="nl-NL"/>
          </a:p>
        </p:txBody>
      </p:sp>
      <p:sp>
        <p:nvSpPr>
          <p:cNvPr id="7" name="Shape 4"/>
          <p:cNvSpPr/>
          <p:nvPr/>
        </p:nvSpPr>
        <p:spPr>
          <a:xfrm>
            <a:off x="4348758" y="2000488"/>
            <a:ext cx="446484" cy="446484"/>
          </a:xfrm>
          <a:prstGeom prst="roundRect">
            <a:avLst>
              <a:gd name="adj" fmla="val 204800"/>
            </a:avLst>
          </a:prstGeom>
          <a:solidFill>
            <a:srgbClr val="7A66FF"/>
          </a:solidFill>
          <a:ln/>
        </p:spPr>
        <p:txBody>
          <a:bodyPr/>
          <a:lstStyle/>
          <a:p>
            <a:endParaRPr lang="nl-NL"/>
          </a:p>
        </p:txBody>
      </p:sp>
      <p:sp>
        <p:nvSpPr>
          <p:cNvPr id="8" name="Text 5"/>
          <p:cNvSpPr/>
          <p:nvPr/>
        </p:nvSpPr>
        <p:spPr>
          <a:xfrm>
            <a:off x="4482703" y="2112050"/>
            <a:ext cx="178594" cy="223242"/>
          </a:xfrm>
          <a:prstGeom prst="rect">
            <a:avLst/>
          </a:prstGeom>
          <a:noFill/>
          <a:ln/>
        </p:spPr>
        <p:txBody>
          <a:bodyPr wrap="none" lIns="0" tIns="0" rIns="0" bIns="0" rtlCol="0" anchor="t"/>
          <a:lstStyle/>
          <a:p>
            <a:pPr marL="0" indent="0" algn="l">
              <a:lnSpc>
                <a:spcPts val="1950"/>
              </a:lnSpc>
              <a:buNone/>
            </a:pPr>
            <a:r>
              <a:rPr lang="en-US" sz="1400" b="1" dirty="0">
                <a:solidFill>
                  <a:srgbClr val="FFFFFF"/>
                </a:solidFill>
                <a:latin typeface="Inter Bold" pitchFamily="34" charset="0"/>
                <a:ea typeface="Inter Bold" pitchFamily="34" charset="-122"/>
                <a:cs typeface="Inter Bold" pitchFamily="34" charset="-120"/>
              </a:rPr>
              <a:t>1</a:t>
            </a:r>
            <a:endParaRPr lang="en-US" sz="1400" dirty="0"/>
          </a:p>
        </p:txBody>
      </p:sp>
      <p:sp>
        <p:nvSpPr>
          <p:cNvPr id="9" name="Text 6"/>
          <p:cNvSpPr/>
          <p:nvPr/>
        </p:nvSpPr>
        <p:spPr>
          <a:xfrm>
            <a:off x="957858" y="2595801"/>
            <a:ext cx="1860590" cy="232529"/>
          </a:xfrm>
          <a:prstGeom prst="rect">
            <a:avLst/>
          </a:prstGeom>
          <a:noFill/>
          <a:ln/>
        </p:spPr>
        <p:txBody>
          <a:bodyPr wrap="none" lIns="0" tIns="0" rIns="0" bIns="0" rtlCol="0" anchor="t"/>
          <a:lstStyle/>
          <a:p>
            <a:pPr marL="0" indent="0" algn="l">
              <a:lnSpc>
                <a:spcPts val="1800"/>
              </a:lnSpc>
              <a:buNone/>
            </a:pPr>
            <a:r>
              <a:rPr lang="en-US" sz="1450" b="1" dirty="0">
                <a:solidFill>
                  <a:srgbClr val="272525"/>
                </a:solidFill>
                <a:latin typeface="Inter Bold" pitchFamily="34" charset="0"/>
                <a:ea typeface="Inter Bold" pitchFamily="34" charset="-122"/>
                <a:cs typeface="Inter Bold" pitchFamily="34" charset="-120"/>
              </a:rPr>
              <a:t>Kies een casus</a:t>
            </a:r>
            <a:endParaRPr lang="en-US" sz="1450" dirty="0"/>
          </a:p>
        </p:txBody>
      </p:sp>
      <p:sp>
        <p:nvSpPr>
          <p:cNvPr id="10" name="Text 7"/>
          <p:cNvSpPr/>
          <p:nvPr/>
        </p:nvSpPr>
        <p:spPr>
          <a:xfrm>
            <a:off x="957858" y="2895243"/>
            <a:ext cx="7228284" cy="208359"/>
          </a:xfrm>
          <a:prstGeom prst="rect">
            <a:avLst/>
          </a:prstGeom>
          <a:noFill/>
          <a:ln/>
        </p:spPr>
        <p:txBody>
          <a:bodyPr wrap="none" lIns="0" tIns="0" rIns="0" bIns="0" rtlCol="0" anchor="t"/>
          <a:lstStyle/>
          <a:p>
            <a:pPr marL="0" indent="0" algn="l">
              <a:lnSpc>
                <a:spcPts val="1600"/>
              </a:lnSpc>
              <a:buNone/>
            </a:pPr>
            <a:r>
              <a:rPr lang="en-US" sz="1150" dirty="0">
                <a:solidFill>
                  <a:srgbClr val="272525"/>
                </a:solidFill>
                <a:latin typeface="Inter" pitchFamily="34" charset="0"/>
                <a:ea typeface="Inter" pitchFamily="34" charset="-122"/>
                <a:cs typeface="Inter" pitchFamily="34" charset="-120"/>
              </a:rPr>
              <a:t>Selecteer een concreet vraagstuk of uitdaging uit uw dagelijkse praktijk als vertrekpunt.</a:t>
            </a:r>
            <a:endParaRPr lang="en-US" sz="1150" dirty="0"/>
          </a:p>
        </p:txBody>
      </p:sp>
      <p:sp>
        <p:nvSpPr>
          <p:cNvPr id="11" name="Shape 8"/>
          <p:cNvSpPr/>
          <p:nvPr/>
        </p:nvSpPr>
        <p:spPr>
          <a:xfrm>
            <a:off x="793790" y="3602474"/>
            <a:ext cx="7556421" cy="1043940"/>
          </a:xfrm>
          <a:prstGeom prst="roundRect">
            <a:avLst>
              <a:gd name="adj" fmla="val 7007"/>
            </a:avLst>
          </a:prstGeom>
          <a:solidFill>
            <a:srgbClr val="FFFFFF"/>
          </a:solidFill>
          <a:ln/>
        </p:spPr>
        <p:txBody>
          <a:bodyPr/>
          <a:lstStyle/>
          <a:p>
            <a:endParaRPr lang="nl-NL"/>
          </a:p>
        </p:txBody>
      </p:sp>
      <p:sp>
        <p:nvSpPr>
          <p:cNvPr id="12" name="Shape 9"/>
          <p:cNvSpPr/>
          <p:nvPr/>
        </p:nvSpPr>
        <p:spPr>
          <a:xfrm>
            <a:off x="793790" y="3587234"/>
            <a:ext cx="7556421" cy="60960"/>
          </a:xfrm>
          <a:prstGeom prst="roundRect">
            <a:avLst>
              <a:gd name="adj" fmla="val 102558"/>
            </a:avLst>
          </a:prstGeom>
          <a:solidFill>
            <a:srgbClr val="7A66FF"/>
          </a:solidFill>
          <a:ln/>
        </p:spPr>
        <p:txBody>
          <a:bodyPr/>
          <a:lstStyle/>
          <a:p>
            <a:endParaRPr lang="nl-NL"/>
          </a:p>
        </p:txBody>
      </p:sp>
      <p:sp>
        <p:nvSpPr>
          <p:cNvPr id="13" name="Shape 10"/>
          <p:cNvSpPr/>
          <p:nvPr/>
        </p:nvSpPr>
        <p:spPr>
          <a:xfrm>
            <a:off x="4348758" y="3379232"/>
            <a:ext cx="446484" cy="446484"/>
          </a:xfrm>
          <a:prstGeom prst="roundRect">
            <a:avLst>
              <a:gd name="adj" fmla="val 204800"/>
            </a:avLst>
          </a:prstGeom>
          <a:solidFill>
            <a:srgbClr val="7A66FF"/>
          </a:solidFill>
          <a:ln/>
        </p:spPr>
        <p:txBody>
          <a:bodyPr/>
          <a:lstStyle/>
          <a:p>
            <a:endParaRPr lang="nl-NL"/>
          </a:p>
        </p:txBody>
      </p:sp>
      <p:sp>
        <p:nvSpPr>
          <p:cNvPr id="14" name="Text 11"/>
          <p:cNvSpPr/>
          <p:nvPr/>
        </p:nvSpPr>
        <p:spPr>
          <a:xfrm>
            <a:off x="4482703" y="3490793"/>
            <a:ext cx="178594" cy="223242"/>
          </a:xfrm>
          <a:prstGeom prst="rect">
            <a:avLst/>
          </a:prstGeom>
          <a:noFill/>
          <a:ln/>
        </p:spPr>
        <p:txBody>
          <a:bodyPr wrap="none" lIns="0" tIns="0" rIns="0" bIns="0" rtlCol="0" anchor="t"/>
          <a:lstStyle/>
          <a:p>
            <a:pPr marL="0" indent="0" algn="l">
              <a:lnSpc>
                <a:spcPts val="1950"/>
              </a:lnSpc>
              <a:buNone/>
            </a:pPr>
            <a:r>
              <a:rPr lang="en-US" sz="1400" b="1" dirty="0">
                <a:solidFill>
                  <a:srgbClr val="FFFFFF"/>
                </a:solidFill>
                <a:latin typeface="Inter Bold" pitchFamily="34" charset="0"/>
                <a:ea typeface="Inter Bold" pitchFamily="34" charset="-122"/>
                <a:cs typeface="Inter Bold" pitchFamily="34" charset="-120"/>
              </a:rPr>
              <a:t>2</a:t>
            </a:r>
            <a:endParaRPr lang="en-US" sz="1400" dirty="0"/>
          </a:p>
        </p:txBody>
      </p:sp>
      <p:sp>
        <p:nvSpPr>
          <p:cNvPr id="15" name="Text 12"/>
          <p:cNvSpPr/>
          <p:nvPr/>
        </p:nvSpPr>
        <p:spPr>
          <a:xfrm>
            <a:off x="957858" y="3974544"/>
            <a:ext cx="1998940" cy="232529"/>
          </a:xfrm>
          <a:prstGeom prst="rect">
            <a:avLst/>
          </a:prstGeom>
          <a:noFill/>
          <a:ln/>
        </p:spPr>
        <p:txBody>
          <a:bodyPr wrap="none" lIns="0" tIns="0" rIns="0" bIns="0" rtlCol="0" anchor="t"/>
          <a:lstStyle/>
          <a:p>
            <a:pPr marL="0" indent="0" algn="l">
              <a:lnSpc>
                <a:spcPts val="1800"/>
              </a:lnSpc>
              <a:buNone/>
            </a:pPr>
            <a:r>
              <a:rPr lang="en-US" sz="1450" b="1" dirty="0">
                <a:solidFill>
                  <a:srgbClr val="272525"/>
                </a:solidFill>
                <a:latin typeface="Inter Bold" pitchFamily="34" charset="0"/>
                <a:ea typeface="Inter Bold" pitchFamily="34" charset="-122"/>
                <a:cs typeface="Inter Bold" pitchFamily="34" charset="-120"/>
              </a:rPr>
              <a:t>Definieer de rol van AI</a:t>
            </a:r>
            <a:endParaRPr lang="en-US" sz="1450" dirty="0"/>
          </a:p>
        </p:txBody>
      </p:sp>
      <p:sp>
        <p:nvSpPr>
          <p:cNvPr id="16" name="Text 13"/>
          <p:cNvSpPr/>
          <p:nvPr/>
        </p:nvSpPr>
        <p:spPr>
          <a:xfrm>
            <a:off x="957858" y="4273987"/>
            <a:ext cx="7228284" cy="208359"/>
          </a:xfrm>
          <a:prstGeom prst="rect">
            <a:avLst/>
          </a:prstGeom>
          <a:noFill/>
          <a:ln/>
        </p:spPr>
        <p:txBody>
          <a:bodyPr wrap="none" lIns="0" tIns="0" rIns="0" bIns="0" rtlCol="0" anchor="t"/>
          <a:lstStyle/>
          <a:p>
            <a:pPr marL="0" indent="0" algn="l">
              <a:lnSpc>
                <a:spcPts val="1600"/>
              </a:lnSpc>
              <a:buNone/>
            </a:pPr>
            <a:r>
              <a:rPr lang="en-US" sz="1150" dirty="0">
                <a:solidFill>
                  <a:srgbClr val="272525"/>
                </a:solidFill>
                <a:latin typeface="Inter" pitchFamily="34" charset="0"/>
                <a:ea typeface="Inter" pitchFamily="34" charset="-122"/>
                <a:cs typeface="Inter" pitchFamily="34" charset="-120"/>
              </a:rPr>
              <a:t>Bepaal wat de AI wel en niet mag doen binnen deze specifieke context. Wees expliciet en precies.</a:t>
            </a:r>
            <a:endParaRPr lang="en-US" sz="1150" dirty="0"/>
          </a:p>
        </p:txBody>
      </p:sp>
      <p:sp>
        <p:nvSpPr>
          <p:cNvPr id="17" name="Shape 14"/>
          <p:cNvSpPr/>
          <p:nvPr/>
        </p:nvSpPr>
        <p:spPr>
          <a:xfrm>
            <a:off x="793790" y="4981218"/>
            <a:ext cx="7556421" cy="1043940"/>
          </a:xfrm>
          <a:prstGeom prst="roundRect">
            <a:avLst>
              <a:gd name="adj" fmla="val 7007"/>
            </a:avLst>
          </a:prstGeom>
          <a:solidFill>
            <a:srgbClr val="FFFFFF"/>
          </a:solidFill>
          <a:ln/>
        </p:spPr>
        <p:txBody>
          <a:bodyPr/>
          <a:lstStyle/>
          <a:p>
            <a:endParaRPr lang="nl-NL"/>
          </a:p>
        </p:txBody>
      </p:sp>
      <p:sp>
        <p:nvSpPr>
          <p:cNvPr id="18" name="Shape 15"/>
          <p:cNvSpPr/>
          <p:nvPr/>
        </p:nvSpPr>
        <p:spPr>
          <a:xfrm>
            <a:off x="793790" y="4965978"/>
            <a:ext cx="7556421" cy="60960"/>
          </a:xfrm>
          <a:prstGeom prst="roundRect">
            <a:avLst>
              <a:gd name="adj" fmla="val 102558"/>
            </a:avLst>
          </a:prstGeom>
          <a:solidFill>
            <a:srgbClr val="7A66FF"/>
          </a:solidFill>
          <a:ln/>
        </p:spPr>
        <p:txBody>
          <a:bodyPr/>
          <a:lstStyle/>
          <a:p>
            <a:endParaRPr lang="nl-NL"/>
          </a:p>
        </p:txBody>
      </p:sp>
      <p:sp>
        <p:nvSpPr>
          <p:cNvPr id="19" name="Shape 16"/>
          <p:cNvSpPr/>
          <p:nvPr/>
        </p:nvSpPr>
        <p:spPr>
          <a:xfrm>
            <a:off x="4348758" y="4757976"/>
            <a:ext cx="446484" cy="446484"/>
          </a:xfrm>
          <a:prstGeom prst="roundRect">
            <a:avLst>
              <a:gd name="adj" fmla="val 204800"/>
            </a:avLst>
          </a:prstGeom>
          <a:solidFill>
            <a:srgbClr val="7A66FF"/>
          </a:solidFill>
          <a:ln/>
        </p:spPr>
        <p:txBody>
          <a:bodyPr/>
          <a:lstStyle/>
          <a:p>
            <a:endParaRPr lang="nl-NL"/>
          </a:p>
        </p:txBody>
      </p:sp>
      <p:sp>
        <p:nvSpPr>
          <p:cNvPr id="20" name="Text 17"/>
          <p:cNvSpPr/>
          <p:nvPr/>
        </p:nvSpPr>
        <p:spPr>
          <a:xfrm>
            <a:off x="4482703" y="4869537"/>
            <a:ext cx="178594" cy="223242"/>
          </a:xfrm>
          <a:prstGeom prst="rect">
            <a:avLst/>
          </a:prstGeom>
          <a:noFill/>
          <a:ln/>
        </p:spPr>
        <p:txBody>
          <a:bodyPr wrap="none" lIns="0" tIns="0" rIns="0" bIns="0" rtlCol="0" anchor="t"/>
          <a:lstStyle/>
          <a:p>
            <a:pPr marL="0" indent="0" algn="l">
              <a:lnSpc>
                <a:spcPts val="1950"/>
              </a:lnSpc>
              <a:buNone/>
            </a:pPr>
            <a:r>
              <a:rPr lang="en-US" sz="1400" b="1" dirty="0">
                <a:solidFill>
                  <a:srgbClr val="FFFFFF"/>
                </a:solidFill>
                <a:latin typeface="Inter Bold" pitchFamily="34" charset="0"/>
                <a:ea typeface="Inter Bold" pitchFamily="34" charset="-122"/>
                <a:cs typeface="Inter Bold" pitchFamily="34" charset="-120"/>
              </a:rPr>
              <a:t>3</a:t>
            </a:r>
            <a:endParaRPr lang="en-US" sz="1400" dirty="0"/>
          </a:p>
        </p:txBody>
      </p:sp>
      <p:sp>
        <p:nvSpPr>
          <p:cNvPr id="21" name="Text 18"/>
          <p:cNvSpPr/>
          <p:nvPr/>
        </p:nvSpPr>
        <p:spPr>
          <a:xfrm>
            <a:off x="957858" y="5353288"/>
            <a:ext cx="2139434" cy="232529"/>
          </a:xfrm>
          <a:prstGeom prst="rect">
            <a:avLst/>
          </a:prstGeom>
          <a:noFill/>
          <a:ln/>
        </p:spPr>
        <p:txBody>
          <a:bodyPr wrap="none" lIns="0" tIns="0" rIns="0" bIns="0" rtlCol="0" anchor="t"/>
          <a:lstStyle/>
          <a:p>
            <a:pPr marL="0" indent="0" algn="l">
              <a:lnSpc>
                <a:spcPts val="1800"/>
              </a:lnSpc>
              <a:buNone/>
            </a:pPr>
            <a:r>
              <a:rPr lang="en-US" sz="1450" b="1" dirty="0">
                <a:solidFill>
                  <a:srgbClr val="272525"/>
                </a:solidFill>
                <a:latin typeface="Inter Bold" pitchFamily="34" charset="0"/>
                <a:ea typeface="Inter Bold" pitchFamily="34" charset="-122"/>
                <a:cs typeface="Inter Bold" pitchFamily="34" charset="-120"/>
              </a:rPr>
              <a:t>Bepaal grenzen (AI Act)</a:t>
            </a:r>
            <a:endParaRPr lang="en-US" sz="1450" dirty="0"/>
          </a:p>
        </p:txBody>
      </p:sp>
      <p:sp>
        <p:nvSpPr>
          <p:cNvPr id="22" name="Text 19"/>
          <p:cNvSpPr/>
          <p:nvPr/>
        </p:nvSpPr>
        <p:spPr>
          <a:xfrm>
            <a:off x="957858" y="5652730"/>
            <a:ext cx="7228284" cy="208359"/>
          </a:xfrm>
          <a:prstGeom prst="rect">
            <a:avLst/>
          </a:prstGeom>
          <a:noFill/>
          <a:ln/>
        </p:spPr>
        <p:txBody>
          <a:bodyPr wrap="none" lIns="0" tIns="0" rIns="0" bIns="0" rtlCol="0" anchor="t"/>
          <a:lstStyle/>
          <a:p>
            <a:pPr marL="0" indent="0" algn="l">
              <a:lnSpc>
                <a:spcPts val="1600"/>
              </a:lnSpc>
              <a:buNone/>
            </a:pPr>
            <a:r>
              <a:rPr lang="en-US" sz="1150" dirty="0">
                <a:solidFill>
                  <a:srgbClr val="272525"/>
                </a:solidFill>
                <a:latin typeface="Inter" pitchFamily="34" charset="0"/>
                <a:ea typeface="Inter" pitchFamily="34" charset="-122"/>
                <a:cs typeface="Inter" pitchFamily="34" charset="-120"/>
              </a:rPr>
              <a:t>Toets uw ontwerp aan de AI Act. Valt uw companion in hoog- of laag-risico categorie?</a:t>
            </a:r>
            <a:endParaRPr lang="en-US" sz="1150" dirty="0"/>
          </a:p>
        </p:txBody>
      </p:sp>
      <p:sp>
        <p:nvSpPr>
          <p:cNvPr id="23" name="Shape 20"/>
          <p:cNvSpPr/>
          <p:nvPr/>
        </p:nvSpPr>
        <p:spPr>
          <a:xfrm>
            <a:off x="793790" y="6359962"/>
            <a:ext cx="7556421" cy="1043940"/>
          </a:xfrm>
          <a:prstGeom prst="roundRect">
            <a:avLst>
              <a:gd name="adj" fmla="val 7007"/>
            </a:avLst>
          </a:prstGeom>
          <a:solidFill>
            <a:srgbClr val="FFFFFF"/>
          </a:solidFill>
          <a:ln/>
        </p:spPr>
        <p:txBody>
          <a:bodyPr/>
          <a:lstStyle/>
          <a:p>
            <a:endParaRPr lang="nl-NL"/>
          </a:p>
        </p:txBody>
      </p:sp>
      <p:sp>
        <p:nvSpPr>
          <p:cNvPr id="24" name="Shape 21"/>
          <p:cNvSpPr/>
          <p:nvPr/>
        </p:nvSpPr>
        <p:spPr>
          <a:xfrm>
            <a:off x="793790" y="6344722"/>
            <a:ext cx="7556421" cy="60960"/>
          </a:xfrm>
          <a:prstGeom prst="roundRect">
            <a:avLst>
              <a:gd name="adj" fmla="val 102558"/>
            </a:avLst>
          </a:prstGeom>
          <a:solidFill>
            <a:srgbClr val="7A66FF"/>
          </a:solidFill>
          <a:ln/>
        </p:spPr>
        <p:txBody>
          <a:bodyPr/>
          <a:lstStyle/>
          <a:p>
            <a:endParaRPr lang="nl-NL"/>
          </a:p>
        </p:txBody>
      </p:sp>
      <p:sp>
        <p:nvSpPr>
          <p:cNvPr id="25" name="Shape 22"/>
          <p:cNvSpPr/>
          <p:nvPr/>
        </p:nvSpPr>
        <p:spPr>
          <a:xfrm>
            <a:off x="4348758" y="6136719"/>
            <a:ext cx="446484" cy="446484"/>
          </a:xfrm>
          <a:prstGeom prst="roundRect">
            <a:avLst>
              <a:gd name="adj" fmla="val 204800"/>
            </a:avLst>
          </a:prstGeom>
          <a:solidFill>
            <a:srgbClr val="7A66FF"/>
          </a:solidFill>
          <a:ln/>
        </p:spPr>
        <p:txBody>
          <a:bodyPr/>
          <a:lstStyle/>
          <a:p>
            <a:endParaRPr lang="nl-NL"/>
          </a:p>
        </p:txBody>
      </p:sp>
      <p:sp>
        <p:nvSpPr>
          <p:cNvPr id="26" name="Text 23"/>
          <p:cNvSpPr/>
          <p:nvPr/>
        </p:nvSpPr>
        <p:spPr>
          <a:xfrm>
            <a:off x="4482703" y="6248281"/>
            <a:ext cx="178594" cy="223242"/>
          </a:xfrm>
          <a:prstGeom prst="rect">
            <a:avLst/>
          </a:prstGeom>
          <a:noFill/>
          <a:ln/>
        </p:spPr>
        <p:txBody>
          <a:bodyPr wrap="none" lIns="0" tIns="0" rIns="0" bIns="0" rtlCol="0" anchor="t"/>
          <a:lstStyle/>
          <a:p>
            <a:pPr marL="0" indent="0" algn="l">
              <a:lnSpc>
                <a:spcPts val="1950"/>
              </a:lnSpc>
              <a:buNone/>
            </a:pPr>
            <a:r>
              <a:rPr lang="en-US" sz="1400" b="1" dirty="0">
                <a:solidFill>
                  <a:srgbClr val="FFFFFF"/>
                </a:solidFill>
                <a:latin typeface="Inter Bold" pitchFamily="34" charset="0"/>
                <a:ea typeface="Inter Bold" pitchFamily="34" charset="-122"/>
                <a:cs typeface="Inter Bold" pitchFamily="34" charset="-120"/>
              </a:rPr>
              <a:t>4</a:t>
            </a:r>
            <a:endParaRPr lang="en-US" sz="1400" dirty="0"/>
          </a:p>
        </p:txBody>
      </p:sp>
      <p:sp>
        <p:nvSpPr>
          <p:cNvPr id="27" name="Text 24"/>
          <p:cNvSpPr/>
          <p:nvPr/>
        </p:nvSpPr>
        <p:spPr>
          <a:xfrm>
            <a:off x="957858" y="6732032"/>
            <a:ext cx="2442805" cy="232529"/>
          </a:xfrm>
          <a:prstGeom prst="rect">
            <a:avLst/>
          </a:prstGeom>
          <a:noFill/>
          <a:ln/>
        </p:spPr>
        <p:txBody>
          <a:bodyPr wrap="none" lIns="0" tIns="0" rIns="0" bIns="0" rtlCol="0" anchor="t"/>
          <a:lstStyle/>
          <a:p>
            <a:pPr marL="0" indent="0" algn="l">
              <a:lnSpc>
                <a:spcPts val="1800"/>
              </a:lnSpc>
              <a:buNone/>
            </a:pPr>
            <a:r>
              <a:rPr lang="en-US" sz="1450" b="1" dirty="0">
                <a:solidFill>
                  <a:srgbClr val="272525"/>
                </a:solidFill>
                <a:latin typeface="Inter Bold" pitchFamily="34" charset="0"/>
                <a:ea typeface="Inter Bold" pitchFamily="34" charset="-122"/>
                <a:cs typeface="Inter Bold" pitchFamily="34" charset="-120"/>
              </a:rPr>
              <a:t>Ontwerp prompt met HEAR</a:t>
            </a:r>
            <a:endParaRPr lang="en-US" sz="1450" dirty="0"/>
          </a:p>
        </p:txBody>
      </p:sp>
      <p:sp>
        <p:nvSpPr>
          <p:cNvPr id="28" name="Text 25"/>
          <p:cNvSpPr/>
          <p:nvPr/>
        </p:nvSpPr>
        <p:spPr>
          <a:xfrm>
            <a:off x="957858" y="7031474"/>
            <a:ext cx="7228284" cy="208359"/>
          </a:xfrm>
          <a:prstGeom prst="rect">
            <a:avLst/>
          </a:prstGeom>
          <a:noFill/>
          <a:ln/>
        </p:spPr>
        <p:txBody>
          <a:bodyPr wrap="none" lIns="0" tIns="0" rIns="0" bIns="0" rtlCol="0" anchor="t"/>
          <a:lstStyle/>
          <a:p>
            <a:pPr marL="0" indent="0" algn="l">
              <a:lnSpc>
                <a:spcPts val="1600"/>
              </a:lnSpc>
              <a:buNone/>
            </a:pPr>
            <a:r>
              <a:rPr lang="en-US" sz="1150" dirty="0">
                <a:solidFill>
                  <a:srgbClr val="272525"/>
                </a:solidFill>
                <a:latin typeface="Inter" pitchFamily="34" charset="0"/>
                <a:ea typeface="Inter" pitchFamily="34" charset="-122"/>
                <a:cs typeface="Inter" pitchFamily="34" charset="-120"/>
              </a:rPr>
              <a:t>Gebruik het HEAR-model als structuur voor uw prompt in Prompt Companion.</a:t>
            </a:r>
            <a:endParaRPr lang="en-US" sz="1150" dirty="0"/>
          </a:p>
        </p:txBody>
      </p:sp>
    </p:spTree>
  </p:cSld>
  <p:clrMapOvr>
    <a:masterClrMapping/>
  </p:clrMapOvr>
  <p:transition>
    <p:push dir="u"/>
  </p:transition>
</p:sld>
</file>

<file path=ppt/slides/slide31.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93790" y="1740694"/>
            <a:ext cx="4961811" cy="620078"/>
          </a:xfrm>
          <a:prstGeom prst="rect">
            <a:avLst/>
          </a:prstGeom>
          <a:noFill/>
          <a:ln/>
        </p:spPr>
        <p:txBody>
          <a:bodyPr wrap="none" lIns="0" tIns="0" rIns="0" bIns="0" rtlCol="0" anchor="t"/>
          <a:lstStyle/>
          <a:p>
            <a:pPr marL="0" indent="0" algn="l">
              <a:lnSpc>
                <a:spcPts val="4850"/>
              </a:lnSpc>
              <a:buNone/>
            </a:pPr>
            <a:r>
              <a:rPr lang="en-US" sz="3900" b="1" dirty="0">
                <a:solidFill>
                  <a:srgbClr val="000000"/>
                </a:solidFill>
                <a:latin typeface="Inter Bold" pitchFamily="34" charset="0"/>
                <a:ea typeface="Inter Bold" pitchFamily="34" charset="-122"/>
                <a:cs typeface="Inter Bold" pitchFamily="34" charset="-120"/>
              </a:rPr>
              <a:t>Reflectie</a:t>
            </a:r>
            <a:endParaRPr lang="en-US" sz="3900" dirty="0"/>
          </a:p>
        </p:txBody>
      </p:sp>
      <p:sp>
        <p:nvSpPr>
          <p:cNvPr id="3" name="Shape 1"/>
          <p:cNvSpPr/>
          <p:nvPr/>
        </p:nvSpPr>
        <p:spPr>
          <a:xfrm>
            <a:off x="650915" y="2658428"/>
            <a:ext cx="6565106" cy="1272540"/>
          </a:xfrm>
          <a:prstGeom prst="roundRect">
            <a:avLst>
              <a:gd name="adj" fmla="val 11230"/>
            </a:avLst>
          </a:prstGeom>
          <a:solidFill>
            <a:srgbClr val="BDB3FF"/>
          </a:solidFill>
          <a:ln/>
        </p:spPr>
        <p:txBody>
          <a:bodyPr/>
          <a:lstStyle/>
          <a:p>
            <a:endParaRPr lang="nl-NL"/>
          </a:p>
        </p:txBody>
      </p:sp>
      <p:sp>
        <p:nvSpPr>
          <p:cNvPr id="4" name="Text 2"/>
          <p:cNvSpPr/>
          <p:nvPr/>
        </p:nvSpPr>
        <p:spPr>
          <a:xfrm>
            <a:off x="849273" y="2856786"/>
            <a:ext cx="285809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AI-geletterdheid is </a:t>
            </a:r>
            <a:r>
              <a:rPr lang="en-US" sz="1950" b="1" i="1" dirty="0">
                <a:solidFill>
                  <a:srgbClr val="000000"/>
                </a:solidFill>
                <a:latin typeface="Inter Bold" pitchFamily="34" charset="0"/>
                <a:ea typeface="Inter Bold" pitchFamily="34" charset="-122"/>
                <a:cs typeface="Inter Bold" pitchFamily="34" charset="-120"/>
              </a:rPr>
              <a:t>niet</a:t>
            </a:r>
            <a:r>
              <a:rPr lang="en-US" sz="1950" b="1" dirty="0">
                <a:solidFill>
                  <a:srgbClr val="000000"/>
                </a:solidFill>
                <a:latin typeface="Inter Bold" pitchFamily="34" charset="0"/>
                <a:ea typeface="Inter Bold" pitchFamily="34" charset="-122"/>
                <a:cs typeface="Inter Bold" pitchFamily="34" charset="-120"/>
              </a:rPr>
              <a:t>:</a:t>
            </a:r>
            <a:endParaRPr lang="en-US" sz="1950" dirty="0"/>
          </a:p>
        </p:txBody>
      </p:sp>
      <p:sp>
        <p:nvSpPr>
          <p:cNvPr id="5" name="Text 3"/>
          <p:cNvSpPr/>
          <p:nvPr/>
        </p:nvSpPr>
        <p:spPr>
          <a:xfrm>
            <a:off x="1146929" y="3390186"/>
            <a:ext cx="5870734"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"Weten wat AI kan"</a:t>
            </a:r>
            <a:endParaRPr lang="en-US" sz="1550" dirty="0"/>
          </a:p>
        </p:txBody>
      </p:sp>
      <p:sp>
        <p:nvSpPr>
          <p:cNvPr id="6" name="Shape 4"/>
          <p:cNvSpPr/>
          <p:nvPr/>
        </p:nvSpPr>
        <p:spPr>
          <a:xfrm>
            <a:off x="849273" y="3390186"/>
            <a:ext cx="22860" cy="317540"/>
          </a:xfrm>
          <a:prstGeom prst="rect">
            <a:avLst/>
          </a:prstGeom>
          <a:solidFill>
            <a:srgbClr val="2B0AFF"/>
          </a:solidFill>
          <a:ln/>
        </p:spPr>
        <p:txBody>
          <a:bodyPr/>
          <a:lstStyle/>
          <a:p>
            <a:endParaRPr lang="nl-NL"/>
          </a:p>
        </p:txBody>
      </p:sp>
      <p:sp>
        <p:nvSpPr>
          <p:cNvPr id="7" name="Text 5"/>
          <p:cNvSpPr/>
          <p:nvPr/>
        </p:nvSpPr>
        <p:spPr>
          <a:xfrm>
            <a:off x="7564874" y="285678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000000"/>
                </a:solidFill>
                <a:latin typeface="Inter Bold" pitchFamily="34" charset="0"/>
                <a:ea typeface="Inter Bold" pitchFamily="34" charset="-122"/>
                <a:cs typeface="Inter Bold" pitchFamily="34" charset="-120"/>
              </a:rPr>
              <a:t>AI-geletterdheid </a:t>
            </a:r>
            <a:r>
              <a:rPr lang="en-US" sz="1950" b="1" i="1" dirty="0">
                <a:solidFill>
                  <a:srgbClr val="000000"/>
                </a:solidFill>
                <a:latin typeface="Inter Bold" pitchFamily="34" charset="0"/>
                <a:ea typeface="Inter Bold" pitchFamily="34" charset="-122"/>
                <a:cs typeface="Inter Bold" pitchFamily="34" charset="-120"/>
              </a:rPr>
              <a:t>is</a:t>
            </a:r>
            <a:r>
              <a:rPr lang="en-US" sz="1950" b="1" dirty="0">
                <a:solidFill>
                  <a:srgbClr val="000000"/>
                </a:solidFill>
                <a:latin typeface="Inter Bold" pitchFamily="34" charset="0"/>
                <a:ea typeface="Inter Bold" pitchFamily="34" charset="-122"/>
                <a:cs typeface="Inter Bold" pitchFamily="34" charset="-120"/>
              </a:rPr>
              <a:t>:</a:t>
            </a:r>
            <a:endParaRPr lang="en-US" sz="1950" dirty="0"/>
          </a:p>
        </p:txBody>
      </p:sp>
      <p:sp>
        <p:nvSpPr>
          <p:cNvPr id="8" name="Text 6"/>
          <p:cNvSpPr/>
          <p:nvPr/>
        </p:nvSpPr>
        <p:spPr>
          <a:xfrm>
            <a:off x="7862530" y="3390186"/>
            <a:ext cx="5981700" cy="317540"/>
          </a:xfrm>
          <a:prstGeom prst="rect">
            <a:avLst/>
          </a:prstGeom>
          <a:noFill/>
          <a:ln/>
        </p:spPr>
        <p:txBody>
          <a:bodyPr wrap="non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"Weten waar je AI begrenst"</a:t>
            </a:r>
            <a:endParaRPr lang="en-US" sz="1550" dirty="0"/>
          </a:p>
        </p:txBody>
      </p:sp>
      <p:sp>
        <p:nvSpPr>
          <p:cNvPr id="9" name="Shape 7"/>
          <p:cNvSpPr/>
          <p:nvPr/>
        </p:nvSpPr>
        <p:spPr>
          <a:xfrm>
            <a:off x="7564874" y="3390186"/>
            <a:ext cx="22860" cy="317540"/>
          </a:xfrm>
          <a:prstGeom prst="rect">
            <a:avLst/>
          </a:prstGeom>
          <a:solidFill>
            <a:srgbClr val="2B0AFF"/>
          </a:solidFill>
          <a:ln/>
        </p:spPr>
        <p:txBody>
          <a:bodyPr/>
          <a:lstStyle/>
          <a:p>
            <a:endParaRPr lang="nl-NL"/>
          </a:p>
        </p:txBody>
      </p:sp>
      <p:sp>
        <p:nvSpPr>
          <p:cNvPr id="10" name="Text 8"/>
          <p:cNvSpPr/>
          <p:nvPr/>
        </p:nvSpPr>
        <p:spPr>
          <a:xfrm>
            <a:off x="793790" y="415421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Dit onderscheid lijkt subtiel, maar het maakt een fundamenteel verschil. Technische kennis over AI-mogelijkheden is breed beschikbaar. De werkelijke professionaliteit zit in het vermogen om </a:t>
            </a:r>
            <a:r>
              <a:rPr lang="en-US" sz="1550" b="1" dirty="0">
                <a:solidFill>
                  <a:srgbClr val="272525"/>
                </a:solidFill>
                <a:latin typeface="Inter" pitchFamily="34" charset="0"/>
                <a:ea typeface="Inter" pitchFamily="34" charset="-122"/>
                <a:cs typeface="Inter" pitchFamily="34" charset="-120"/>
              </a:rPr>
              <a:t>bewuste, gemotiveerde keuzes</a:t>
            </a:r>
            <a:r>
              <a:rPr lang="en-US" sz="1550" dirty="0">
                <a:solidFill>
                  <a:srgbClr val="272525"/>
                </a:solidFill>
                <a:latin typeface="Inter" pitchFamily="34" charset="0"/>
                <a:ea typeface="Inter" pitchFamily="34" charset="-122"/>
                <a:cs typeface="Inter" pitchFamily="34" charset="-120"/>
              </a:rPr>
              <a:t> te maken over waar AI wél en niet thuishoort.</a:t>
            </a:r>
            <a:endParaRPr lang="en-US" sz="1550" dirty="0"/>
          </a:p>
        </p:txBody>
      </p:sp>
      <p:sp>
        <p:nvSpPr>
          <p:cNvPr id="11" name="Shape 9"/>
          <p:cNvSpPr/>
          <p:nvPr/>
        </p:nvSpPr>
        <p:spPr>
          <a:xfrm>
            <a:off x="793790" y="5012531"/>
            <a:ext cx="13042821" cy="1476256"/>
          </a:xfrm>
          <a:prstGeom prst="roundRect">
            <a:avLst>
              <a:gd name="adj" fmla="val 5647"/>
            </a:avLst>
          </a:prstGeom>
          <a:solidFill>
            <a:srgbClr val="D3CCFF"/>
          </a:solidFill>
          <a:ln w="7620">
            <a:solidFill>
              <a:srgbClr val="B9B2E5"/>
            </a:solidFill>
            <a:prstDash val="solid"/>
          </a:ln>
        </p:spPr>
        <p:txBody>
          <a:bodyPr/>
          <a:lstStyle/>
          <a:p>
            <a:endParaRPr lang="nl-NL"/>
          </a:p>
        </p:txBody>
      </p:sp>
      <p:sp>
        <p:nvSpPr>
          <p:cNvPr id="12" name="Shape 10"/>
          <p:cNvSpPr/>
          <p:nvPr/>
        </p:nvSpPr>
        <p:spPr>
          <a:xfrm>
            <a:off x="801410" y="5020151"/>
            <a:ext cx="6513790" cy="1461016"/>
          </a:xfrm>
          <a:prstGeom prst="roundRect">
            <a:avLst>
              <a:gd name="adj" fmla="val 5706"/>
            </a:avLst>
          </a:prstGeom>
          <a:solidFill>
            <a:srgbClr val="D3CCFF"/>
          </a:solidFill>
          <a:ln/>
        </p:spPr>
        <p:txBody>
          <a:bodyPr/>
          <a:lstStyle/>
          <a:p>
            <a:endParaRPr lang="nl-NL"/>
          </a:p>
        </p:txBody>
      </p:sp>
      <p:sp>
        <p:nvSpPr>
          <p:cNvPr id="13" name="Text 11"/>
          <p:cNvSpPr/>
          <p:nvPr/>
        </p:nvSpPr>
        <p:spPr>
          <a:xfrm>
            <a:off x="999768" y="5218509"/>
            <a:ext cx="2929295"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Verantwoord AI-gebruik</a:t>
            </a:r>
            <a:endParaRPr lang="en-US" sz="1950" dirty="0"/>
          </a:p>
        </p:txBody>
      </p:sp>
      <p:sp>
        <p:nvSpPr>
          <p:cNvPr id="14" name="Text 12"/>
          <p:cNvSpPr/>
          <p:nvPr/>
        </p:nvSpPr>
        <p:spPr>
          <a:xfrm>
            <a:off x="999768" y="5647730"/>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Gebaseerd op didactische kaders, governance-principes en wettelijke vereisten met de mens in de lead.</a:t>
            </a:r>
            <a:endParaRPr lang="en-US" sz="1550" dirty="0"/>
          </a:p>
        </p:txBody>
      </p:sp>
      <p:sp>
        <p:nvSpPr>
          <p:cNvPr id="15" name="Shape 13"/>
          <p:cNvSpPr/>
          <p:nvPr/>
        </p:nvSpPr>
        <p:spPr>
          <a:xfrm>
            <a:off x="7315200" y="5020151"/>
            <a:ext cx="6513790" cy="1461016"/>
          </a:xfrm>
          <a:prstGeom prst="rect">
            <a:avLst/>
          </a:prstGeom>
          <a:solidFill>
            <a:srgbClr val="D3CCFF"/>
          </a:solidFill>
          <a:ln/>
        </p:spPr>
        <p:txBody>
          <a:bodyPr/>
          <a:lstStyle/>
          <a:p>
            <a:endParaRPr lang="nl-NL"/>
          </a:p>
        </p:txBody>
      </p:sp>
      <p:sp>
        <p:nvSpPr>
          <p:cNvPr id="16" name="Shape 14"/>
          <p:cNvSpPr/>
          <p:nvPr/>
        </p:nvSpPr>
        <p:spPr>
          <a:xfrm>
            <a:off x="7315200" y="5020151"/>
            <a:ext cx="22860" cy="1461016"/>
          </a:xfrm>
          <a:prstGeom prst="roundRect">
            <a:avLst>
              <a:gd name="adj" fmla="val 364651"/>
            </a:avLst>
          </a:prstGeom>
          <a:solidFill>
            <a:srgbClr val="B9B2E5"/>
          </a:solidFill>
          <a:ln/>
        </p:spPr>
        <p:txBody>
          <a:bodyPr/>
          <a:lstStyle/>
          <a:p>
            <a:endParaRPr lang="nl-NL"/>
          </a:p>
        </p:txBody>
      </p:sp>
      <p:sp>
        <p:nvSpPr>
          <p:cNvPr id="17" name="Text 15"/>
          <p:cNvSpPr/>
          <p:nvPr/>
        </p:nvSpPr>
        <p:spPr>
          <a:xfrm>
            <a:off x="7513558" y="5218509"/>
            <a:ext cx="3244691" cy="310158"/>
          </a:xfrm>
          <a:prstGeom prst="rect">
            <a:avLst/>
          </a:prstGeom>
          <a:noFill/>
          <a:ln/>
        </p:spPr>
        <p:txBody>
          <a:bodyPr wrap="none" lIns="0" tIns="0" rIns="0" bIns="0" rtlCol="0" anchor="t"/>
          <a:lstStyle/>
          <a:p>
            <a:pPr marL="0" indent="0" algn="l">
              <a:lnSpc>
                <a:spcPts val="2400"/>
              </a:lnSpc>
              <a:buNone/>
            </a:pPr>
            <a:r>
              <a:rPr lang="en-US" sz="1950" b="1" dirty="0">
                <a:solidFill>
                  <a:srgbClr val="272525"/>
                </a:solidFill>
                <a:latin typeface="Inter Bold" pitchFamily="34" charset="0"/>
                <a:ea typeface="Inter Bold" pitchFamily="34" charset="-122"/>
                <a:cs typeface="Inter Bold" pitchFamily="34" charset="-120"/>
              </a:rPr>
              <a:t>Onverantwoord AI-gebruik</a:t>
            </a:r>
            <a:endParaRPr lang="en-US" sz="1950" dirty="0"/>
          </a:p>
        </p:txBody>
      </p:sp>
      <p:sp>
        <p:nvSpPr>
          <p:cNvPr id="18" name="Text 16"/>
          <p:cNvSpPr/>
          <p:nvPr/>
        </p:nvSpPr>
        <p:spPr>
          <a:xfrm>
            <a:off x="7513558" y="5647730"/>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272525"/>
                </a:solidFill>
                <a:latin typeface="Inter" pitchFamily="34" charset="0"/>
                <a:ea typeface="Inter" pitchFamily="34" charset="-122"/>
                <a:cs typeface="Inter" pitchFamily="34" charset="-120"/>
              </a:rPr>
              <a:t>Gebaseerd op technische mogelijkheden zonder kaders, waarbij AI ongemerkt beslissende rollen overneemt.</a:t>
            </a:r>
            <a:endParaRPr lang="en-US" sz="1550" dirty="0"/>
          </a:p>
        </p:txBody>
      </p:sp>
    </p:spTree>
  </p:cSld>
  <p:clrMapOvr>
    <a:masterClrMapping/>
  </p:clrMapOvr>
  <p:transition>
    <p:push dir="u"/>
  </p:transition>
</p:sld>
</file>

<file path=ppt/slides/slide32.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033820"/>
            <a:ext cx="3969425" cy="496133"/>
          </a:xfrm>
          <a:prstGeom prst="rect">
            <a:avLst/>
          </a:prstGeom>
          <a:noFill/>
          <a:ln/>
        </p:spPr>
        <p:txBody>
          <a:bodyPr wrap="none" lIns="0" tIns="0" rIns="0" bIns="0" rtlCol="0" anchor="t"/>
          <a:lstStyle/>
          <a:p>
            <a:pPr marL="0" indent="0" algn="l">
              <a:lnSpc>
                <a:spcPts val="3900"/>
              </a:lnSpc>
              <a:buNone/>
            </a:pPr>
            <a:r>
              <a:rPr lang="en-US" sz="3100" b="1" dirty="0">
                <a:solidFill>
                  <a:srgbClr val="000000"/>
                </a:solidFill>
                <a:latin typeface="Inter Bold" pitchFamily="34" charset="0"/>
                <a:ea typeface="Inter Bold" pitchFamily="34" charset="-122"/>
                <a:cs typeface="Inter Bold" pitchFamily="34" charset="-120"/>
              </a:rPr>
              <a:t>AI als companion</a:t>
            </a:r>
            <a:endParaRPr lang="en-US" sz="3100" dirty="0"/>
          </a:p>
        </p:txBody>
      </p:sp>
      <p:sp>
        <p:nvSpPr>
          <p:cNvPr id="4" name="Text 1"/>
          <p:cNvSpPr/>
          <p:nvPr/>
        </p:nvSpPr>
        <p:spPr>
          <a:xfrm>
            <a:off x="793790" y="1720453"/>
            <a:ext cx="7556421" cy="1369457"/>
          </a:xfrm>
          <a:prstGeom prst="rect">
            <a:avLst/>
          </a:prstGeom>
          <a:noFill/>
          <a:ln/>
        </p:spPr>
        <p:txBody>
          <a:bodyPr wrap="square" lIns="0" tIns="0" rIns="0" bIns="0" rtlCol="0" anchor="t"/>
          <a:lstStyle/>
          <a:p>
            <a:pPr marL="0" indent="0" algn="l">
              <a:lnSpc>
                <a:spcPts val="5350"/>
              </a:lnSpc>
              <a:buNone/>
            </a:pPr>
            <a:r>
              <a:rPr lang="en-US" sz="4300" b="1" dirty="0">
                <a:solidFill>
                  <a:srgbClr val="000000"/>
                </a:solidFill>
                <a:latin typeface="Inter Bold" pitchFamily="34" charset="0"/>
                <a:ea typeface="Inter Bold" pitchFamily="34" charset="-122"/>
                <a:cs typeface="Inter Bold" pitchFamily="34" charset="-120"/>
              </a:rPr>
              <a:t>AI vervangt professionals niet. Het maakt hen sterker.</a:t>
            </a:r>
            <a:endParaRPr lang="en-US" sz="4300" dirty="0"/>
          </a:p>
        </p:txBody>
      </p:sp>
      <p:sp>
        <p:nvSpPr>
          <p:cNvPr id="5" name="Text 2"/>
          <p:cNvSpPr/>
          <p:nvPr/>
        </p:nvSpPr>
        <p:spPr>
          <a:xfrm>
            <a:off x="793790" y="3280410"/>
            <a:ext cx="7556421" cy="685800"/>
          </a:xfrm>
          <a:prstGeom prst="rect">
            <a:avLst/>
          </a:prstGeom>
          <a:noFill/>
          <a:ln/>
        </p:spPr>
        <p:txBody>
          <a:bodyPr wrap="squar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Voor examencommissies en onderwijsbestuurders betekent dat: beter nadenken over complexe casussen, zorgvuldiger besluiten nemen met sterkere onderbouwing, en robuuster toetsbeleid ontwikkelen dat toekomstbestendig is.</a:t>
            </a:r>
            <a:endParaRPr lang="en-US" sz="1250" dirty="0"/>
          </a:p>
        </p:txBody>
      </p:sp>
      <p:sp>
        <p:nvSpPr>
          <p:cNvPr id="6" name="Shape 3"/>
          <p:cNvSpPr/>
          <p:nvPr/>
        </p:nvSpPr>
        <p:spPr>
          <a:xfrm>
            <a:off x="793790" y="4109085"/>
            <a:ext cx="3714750" cy="1114068"/>
          </a:xfrm>
          <a:prstGeom prst="roundRect">
            <a:avLst>
              <a:gd name="adj" fmla="val 5986"/>
            </a:avLst>
          </a:prstGeom>
          <a:solidFill>
            <a:srgbClr val="D3CCFF"/>
          </a:solidFill>
          <a:ln w="7620">
            <a:solidFill>
              <a:srgbClr val="B9B2E5"/>
            </a:solidFill>
            <a:prstDash val="solid"/>
          </a:ln>
        </p:spPr>
        <p:txBody>
          <a:bodyPr/>
          <a:lstStyle/>
          <a:p>
            <a:endParaRPr lang="nl-NL"/>
          </a:p>
        </p:txBody>
      </p:sp>
      <p:sp>
        <p:nvSpPr>
          <p:cNvPr id="7" name="Text 4"/>
          <p:cNvSpPr/>
          <p:nvPr/>
        </p:nvSpPr>
        <p:spPr>
          <a:xfrm>
            <a:off x="960120" y="4275415"/>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272525"/>
                </a:solidFill>
                <a:latin typeface="Inter Bold" pitchFamily="34" charset="0"/>
                <a:ea typeface="Inter Bold" pitchFamily="34" charset="-122"/>
                <a:cs typeface="Inter Bold" pitchFamily="34" charset="-120"/>
              </a:rPr>
              <a:t>Beter nadenken</a:t>
            </a:r>
            <a:endParaRPr lang="en-US" sz="1550" dirty="0"/>
          </a:p>
        </p:txBody>
      </p:sp>
      <p:sp>
        <p:nvSpPr>
          <p:cNvPr id="8" name="Text 5"/>
          <p:cNvSpPr/>
          <p:nvPr/>
        </p:nvSpPr>
        <p:spPr>
          <a:xfrm>
            <a:off x="960120" y="4599623"/>
            <a:ext cx="3382089" cy="457200"/>
          </a:xfrm>
          <a:prstGeom prst="rect">
            <a:avLst/>
          </a:prstGeom>
          <a:noFill/>
          <a:ln/>
        </p:spPr>
        <p:txBody>
          <a:bodyPr wrap="squar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AI als kritische sparringspartner die blinde vlekken blootlegt en perspectieven verrijkt.</a:t>
            </a:r>
            <a:endParaRPr lang="en-US" sz="1250" dirty="0"/>
          </a:p>
        </p:txBody>
      </p:sp>
      <p:sp>
        <p:nvSpPr>
          <p:cNvPr id="9" name="Shape 6"/>
          <p:cNvSpPr/>
          <p:nvPr/>
        </p:nvSpPr>
        <p:spPr>
          <a:xfrm>
            <a:off x="4635460" y="4109085"/>
            <a:ext cx="3714750" cy="1114068"/>
          </a:xfrm>
          <a:prstGeom prst="roundRect">
            <a:avLst>
              <a:gd name="adj" fmla="val 5986"/>
            </a:avLst>
          </a:prstGeom>
          <a:solidFill>
            <a:srgbClr val="D3CCFF"/>
          </a:solidFill>
          <a:ln w="7620">
            <a:solidFill>
              <a:srgbClr val="B9B2E5"/>
            </a:solidFill>
            <a:prstDash val="solid"/>
          </a:ln>
        </p:spPr>
        <p:txBody>
          <a:bodyPr/>
          <a:lstStyle/>
          <a:p>
            <a:endParaRPr lang="nl-NL"/>
          </a:p>
        </p:txBody>
      </p:sp>
      <p:sp>
        <p:nvSpPr>
          <p:cNvPr id="10" name="Text 7"/>
          <p:cNvSpPr/>
          <p:nvPr/>
        </p:nvSpPr>
        <p:spPr>
          <a:xfrm>
            <a:off x="4801791" y="4275415"/>
            <a:ext cx="2198608" cy="248007"/>
          </a:xfrm>
          <a:prstGeom prst="rect">
            <a:avLst/>
          </a:prstGeom>
          <a:noFill/>
          <a:ln/>
        </p:spPr>
        <p:txBody>
          <a:bodyPr wrap="none" lIns="0" tIns="0" rIns="0" bIns="0" rtlCol="0" anchor="t"/>
          <a:lstStyle/>
          <a:p>
            <a:pPr marL="0" indent="0" algn="l">
              <a:lnSpc>
                <a:spcPts val="1950"/>
              </a:lnSpc>
              <a:buNone/>
            </a:pPr>
            <a:r>
              <a:rPr lang="en-US" sz="1550" b="1" dirty="0">
                <a:solidFill>
                  <a:srgbClr val="272525"/>
                </a:solidFill>
                <a:latin typeface="Inter Bold" pitchFamily="34" charset="0"/>
                <a:ea typeface="Inter Bold" pitchFamily="34" charset="-122"/>
                <a:cs typeface="Inter Bold" pitchFamily="34" charset="-120"/>
              </a:rPr>
              <a:t>Zorgvuldiger besluiten</a:t>
            </a:r>
            <a:endParaRPr lang="en-US" sz="1550" dirty="0"/>
          </a:p>
        </p:txBody>
      </p:sp>
      <p:sp>
        <p:nvSpPr>
          <p:cNvPr id="11" name="Text 8"/>
          <p:cNvSpPr/>
          <p:nvPr/>
        </p:nvSpPr>
        <p:spPr>
          <a:xfrm>
            <a:off x="4801791" y="4599623"/>
            <a:ext cx="3382089" cy="457200"/>
          </a:xfrm>
          <a:prstGeom prst="rect">
            <a:avLst/>
          </a:prstGeom>
          <a:noFill/>
          <a:ln/>
        </p:spPr>
        <p:txBody>
          <a:bodyPr wrap="squar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Beter onderbouwde, consistente besluiten die juridisch houdbaar en transparant zijn.</a:t>
            </a:r>
            <a:endParaRPr lang="en-US" sz="1250" dirty="0"/>
          </a:p>
        </p:txBody>
      </p:sp>
      <p:sp>
        <p:nvSpPr>
          <p:cNvPr id="12" name="Shape 9"/>
          <p:cNvSpPr/>
          <p:nvPr/>
        </p:nvSpPr>
        <p:spPr>
          <a:xfrm>
            <a:off x="793790" y="5350073"/>
            <a:ext cx="7556421" cy="885468"/>
          </a:xfrm>
          <a:prstGeom prst="roundRect">
            <a:avLst>
              <a:gd name="adj" fmla="val 7531"/>
            </a:avLst>
          </a:prstGeom>
          <a:solidFill>
            <a:srgbClr val="D3CCFF"/>
          </a:solidFill>
          <a:ln w="7620">
            <a:solidFill>
              <a:srgbClr val="B9B2E5"/>
            </a:solidFill>
            <a:prstDash val="solid"/>
          </a:ln>
        </p:spPr>
        <p:txBody>
          <a:bodyPr/>
          <a:lstStyle/>
          <a:p>
            <a:endParaRPr lang="nl-NL"/>
          </a:p>
        </p:txBody>
      </p:sp>
      <p:sp>
        <p:nvSpPr>
          <p:cNvPr id="13" name="Text 10"/>
          <p:cNvSpPr/>
          <p:nvPr/>
        </p:nvSpPr>
        <p:spPr>
          <a:xfrm>
            <a:off x="960120" y="5516404"/>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272525"/>
                </a:solidFill>
                <a:latin typeface="Inter Bold" pitchFamily="34" charset="0"/>
                <a:ea typeface="Inter Bold" pitchFamily="34" charset="-122"/>
                <a:cs typeface="Inter Bold" pitchFamily="34" charset="-120"/>
              </a:rPr>
              <a:t>Robuuster beleid</a:t>
            </a:r>
            <a:endParaRPr lang="en-US" sz="1550" dirty="0"/>
          </a:p>
        </p:txBody>
      </p:sp>
      <p:sp>
        <p:nvSpPr>
          <p:cNvPr id="14" name="Text 11"/>
          <p:cNvSpPr/>
          <p:nvPr/>
        </p:nvSpPr>
        <p:spPr>
          <a:xfrm>
            <a:off x="960120" y="5840611"/>
            <a:ext cx="7223760" cy="228600"/>
          </a:xfrm>
          <a:prstGeom prst="rect">
            <a:avLst/>
          </a:prstGeom>
          <a:noFill/>
          <a:ln/>
        </p:spPr>
        <p:txBody>
          <a:bodyPr wrap="none" lIns="0" tIns="0" rIns="0" bIns="0" rtlCol="0" anchor="t"/>
          <a:lstStyle/>
          <a:p>
            <a:pPr marL="0" indent="0" algn="l">
              <a:lnSpc>
                <a:spcPts val="1800"/>
              </a:lnSpc>
              <a:buNone/>
            </a:pPr>
            <a:r>
              <a:rPr lang="en-US" sz="1250" dirty="0">
                <a:solidFill>
                  <a:srgbClr val="272525"/>
                </a:solidFill>
                <a:latin typeface="Inter" pitchFamily="34" charset="0"/>
                <a:ea typeface="Inter" pitchFamily="34" charset="-122"/>
                <a:cs typeface="Inter" pitchFamily="34" charset="-120"/>
              </a:rPr>
              <a:t>Toetsbeleid dat bestand is tegen de realiteit van AI. Nu en in de toekomst.</a:t>
            </a:r>
            <a:endParaRPr lang="en-US" sz="1250" dirty="0"/>
          </a:p>
        </p:txBody>
      </p:sp>
      <p:sp>
        <p:nvSpPr>
          <p:cNvPr id="15" name="Shape 12"/>
          <p:cNvSpPr/>
          <p:nvPr/>
        </p:nvSpPr>
        <p:spPr>
          <a:xfrm>
            <a:off x="793790" y="6378416"/>
            <a:ext cx="7556421" cy="817364"/>
          </a:xfrm>
          <a:prstGeom prst="roundRect">
            <a:avLst>
              <a:gd name="adj" fmla="val 8159"/>
            </a:avLst>
          </a:prstGeom>
          <a:solidFill>
            <a:srgbClr val="7A66FF"/>
          </a:solidFill>
          <a:ln/>
        </p:spPr>
        <p:txBody>
          <a:bodyPr/>
          <a:lstStyle/>
          <a:p>
            <a:endParaRPr lang="nl-NL"/>
          </a:p>
        </p:txBody>
      </p:sp>
      <p:pic>
        <p:nvPicPr>
          <p:cNvPr id="16" name="Image 1" descr="preencoded.png"/>
          <p:cNvPicPr>
            <a:picLocks noChangeAspect="1"/>
          </p:cNvPicPr>
          <p:nvPr/>
        </p:nvPicPr>
        <p:blipFill>
          <a:blip r:embed="rId4"/>
          <a:stretch>
            <a:fillRect/>
          </a:stretch>
        </p:blipFill>
        <p:spPr>
          <a:xfrm>
            <a:off x="952500" y="6605468"/>
            <a:ext cx="198358" cy="158710"/>
          </a:xfrm>
          <a:prstGeom prst="rect">
            <a:avLst/>
          </a:prstGeom>
        </p:spPr>
      </p:pic>
      <p:sp>
        <p:nvSpPr>
          <p:cNvPr id="17" name="Text 13"/>
          <p:cNvSpPr/>
          <p:nvPr/>
        </p:nvSpPr>
        <p:spPr>
          <a:xfrm>
            <a:off x="1309568" y="6544985"/>
            <a:ext cx="6881932" cy="457200"/>
          </a:xfrm>
          <a:prstGeom prst="rect">
            <a:avLst/>
          </a:prstGeom>
          <a:noFill/>
          <a:ln/>
        </p:spPr>
        <p:txBody>
          <a:bodyPr wrap="square" lIns="0" tIns="0" rIns="0" bIns="0" rtlCol="0" anchor="t"/>
          <a:lstStyle/>
          <a:p>
            <a:pPr marL="0" indent="0" algn="l">
              <a:lnSpc>
                <a:spcPts val="1800"/>
              </a:lnSpc>
              <a:buNone/>
            </a:pPr>
            <a:r>
              <a:rPr lang="en-US" sz="1250" dirty="0">
                <a:solidFill>
                  <a:srgbClr val="FFFFFF"/>
                </a:solidFill>
                <a:latin typeface="Inter" pitchFamily="34" charset="0"/>
                <a:ea typeface="Inter" pitchFamily="34" charset="-122"/>
                <a:cs typeface="Inter" pitchFamily="34" charset="-120"/>
              </a:rPr>
              <a:t>AI wordt dan geen bedreiging voor de kwaliteit van ons onderwijs, maar een </a:t>
            </a:r>
            <a:r>
              <a:rPr lang="en-US" sz="1250" b="1" dirty="0">
                <a:solidFill>
                  <a:srgbClr val="FFFFFF"/>
                </a:solidFill>
                <a:latin typeface="Inter" pitchFamily="34" charset="0"/>
                <a:ea typeface="Inter" pitchFamily="34" charset="-122"/>
                <a:cs typeface="Inter" pitchFamily="34" charset="-120"/>
              </a:rPr>
              <a:t>professionele companion</a:t>
            </a:r>
            <a:r>
              <a:rPr lang="en-US" sz="1250" dirty="0">
                <a:solidFill>
                  <a:srgbClr val="FFFFFF"/>
                </a:solidFill>
                <a:latin typeface="Inter" pitchFamily="34" charset="0"/>
                <a:ea typeface="Inter" pitchFamily="34" charset="-122"/>
                <a:cs typeface="Inter" pitchFamily="34" charset="-120"/>
              </a:rPr>
              <a:t> die die kwaliteit versterkt.</a:t>
            </a:r>
            <a:endParaRPr lang="en-US" sz="1250" dirty="0"/>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164</TotalTime>
  <Words>2582</Words>
  <Application>Microsoft Macintosh PowerPoint</Application>
  <PresentationFormat>Aangepast</PresentationFormat>
  <Paragraphs>318</Paragraphs>
  <Slides>31</Slides>
  <Notes>29</Notes>
  <HiddenSlides>0</HiddenSlides>
  <MMClips>1</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31</vt:i4>
      </vt:variant>
    </vt:vector>
  </HeadingPairs>
  <TitlesOfParts>
    <vt:vector size="38" baseType="lpstr">
      <vt:lpstr>Open Sans</vt:lpstr>
      <vt:lpstr>Raleway Light</vt:lpstr>
      <vt:lpstr>Inter Light</vt:lpstr>
      <vt:lpstr>Inter Bold</vt:lpstr>
      <vt:lpstr>Arial</vt:lpstr>
      <vt:lpstr>Inter</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Pascal Mariany</cp:lastModifiedBy>
  <cp:revision>1</cp:revision>
  <dcterms:created xsi:type="dcterms:W3CDTF">2026-03-09T11:21:56Z</dcterms:created>
  <dcterms:modified xsi:type="dcterms:W3CDTF">2026-03-16T16:05:44Z</dcterms:modified>
</cp:coreProperties>
</file>